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0"/>
  </p:notesMasterIdLst>
  <p:sldIdLst>
    <p:sldId id="256" r:id="rId2"/>
    <p:sldId id="257" r:id="rId3"/>
    <p:sldId id="258" r:id="rId4"/>
    <p:sldId id="259" r:id="rId5"/>
    <p:sldId id="260" r:id="rId6"/>
    <p:sldId id="261" r:id="rId7"/>
    <p:sldId id="262" r:id="rId8"/>
    <p:sldId id="263" r:id="rId9"/>
    <p:sldId id="284" r:id="rId10"/>
    <p:sldId id="265" r:id="rId11"/>
    <p:sldId id="264" r:id="rId12"/>
    <p:sldId id="289" r:id="rId13"/>
    <p:sldId id="267" r:id="rId14"/>
    <p:sldId id="288" r:id="rId15"/>
    <p:sldId id="291" r:id="rId16"/>
    <p:sldId id="292" r:id="rId17"/>
    <p:sldId id="287" r:id="rId18"/>
    <p:sldId id="274" r:id="rId19"/>
    <p:sldId id="293" r:id="rId20"/>
    <p:sldId id="294" r:id="rId21"/>
    <p:sldId id="270" r:id="rId22"/>
    <p:sldId id="295" r:id="rId23"/>
    <p:sldId id="296" r:id="rId24"/>
    <p:sldId id="297" r:id="rId25"/>
    <p:sldId id="273" r:id="rId26"/>
    <p:sldId id="290" r:id="rId27"/>
    <p:sldId id="285" r:id="rId28"/>
    <p:sldId id="272" r:id="rId2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9078" autoAdjust="0"/>
  </p:normalViewPr>
  <p:slideViewPr>
    <p:cSldViewPr snapToGrid="0" snapToObjects="1">
      <p:cViewPr varScale="1">
        <p:scale>
          <a:sx n="92" d="100"/>
          <a:sy n="92" d="100"/>
        </p:scale>
        <p:origin x="-1576" y="-104"/>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notesMaster" Target="notesMasters/notesMaster1.xml"/><Relationship Id="rId31" Type="http://schemas.openxmlformats.org/officeDocument/2006/relationships/printerSettings" Target="printerSettings/printerSettings1.bin"/><Relationship Id="rId32" Type="http://schemas.openxmlformats.org/officeDocument/2006/relationships/presProps" Target="presProps.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viewProps" Target="viewProps.xml"/><Relationship Id="rId34" Type="http://schemas.openxmlformats.org/officeDocument/2006/relationships/theme" Target="theme/theme1.xml"/><Relationship Id="rId35"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9156189-EE8C-BA42-BA7B-9E26D271C9A7}" type="datetimeFigureOut">
              <a:rPr lang="en-US" smtClean="0"/>
              <a:t>1/7/14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87001FA-C91B-554B-8818-6908C4AEBB2D}" type="slidenum">
              <a:rPr lang="en-US" smtClean="0"/>
              <a:t>‹#›</a:t>
            </a:fld>
            <a:endParaRPr lang="en-US"/>
          </a:p>
        </p:txBody>
      </p:sp>
    </p:spTree>
    <p:extLst>
      <p:ext uri="{BB962C8B-B14F-4D97-AF65-F5344CB8AC3E}">
        <p14:creationId xmlns:p14="http://schemas.microsoft.com/office/powerpoint/2010/main" val="3146679798"/>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Ruby Concurrency</a:t>
            </a:r>
          </a:p>
          <a:p>
            <a:endParaRPr lang="en-US" dirty="0" smtClean="0"/>
          </a:p>
          <a:p>
            <a:r>
              <a:rPr lang="en-US" dirty="0" smtClean="0"/>
              <a:t>Hello, my name is Jerry D'Antonio. I work for VHT (formerly Virtual Hold Technology),</a:t>
            </a:r>
          </a:p>
          <a:p>
            <a:r>
              <a:rPr lang="en-US" dirty="0" smtClean="0"/>
              <a:t>an </a:t>
            </a:r>
            <a:r>
              <a:rPr lang="en-US" dirty="0" err="1" smtClean="0"/>
              <a:t>Erlang</a:t>
            </a:r>
            <a:r>
              <a:rPr lang="en-US" dirty="0" smtClean="0"/>
              <a:t> and Ruby shop in Akron, Ohio. Today I'm here to talk to you about concurrency.</a:t>
            </a:r>
          </a:p>
          <a:p>
            <a:endParaRPr lang="en-US" dirty="0" smtClean="0"/>
          </a:p>
          <a:p>
            <a:r>
              <a:rPr lang="en-US" dirty="0" smtClean="0"/>
              <a:t>## Slide 1: Introduction</a:t>
            </a:r>
          </a:p>
          <a:p>
            <a:endParaRPr lang="en-US" dirty="0" smtClean="0"/>
          </a:p>
          <a:p>
            <a:r>
              <a:rPr lang="en-US" dirty="0" smtClean="0"/>
              <a:t>### Asynchronous</a:t>
            </a:r>
          </a:p>
          <a:p>
            <a:endParaRPr lang="en-US" dirty="0" smtClean="0"/>
          </a:p>
          <a:p>
            <a:r>
              <a:rPr lang="en-US" dirty="0" smtClean="0"/>
              <a:t>The word of the day is "Asynchronous"</a:t>
            </a:r>
          </a:p>
          <a:p>
            <a:endParaRPr lang="en-US" dirty="0" smtClean="0"/>
          </a:p>
          <a:p>
            <a:r>
              <a:rPr lang="en-US" dirty="0" smtClean="0"/>
              <a:t>* Old-school concurrency is "lock and synchronize"--synchronize threads by locking shared resources</a:t>
            </a:r>
          </a:p>
          <a:p>
            <a:r>
              <a:rPr lang="en-US" dirty="0" smtClean="0"/>
              <a:t>* With asynchronous concurrency we *coordinate* independent operations without locking</a:t>
            </a:r>
          </a:p>
          <a:p>
            <a:r>
              <a:rPr lang="en-US" dirty="0" smtClean="0"/>
              <a:t>* There are many patterns for performing asynchronous concurrency</a:t>
            </a:r>
          </a:p>
          <a:p>
            <a:endParaRPr lang="en-US" dirty="0" smtClean="0"/>
          </a:p>
          <a:p>
            <a:r>
              <a:rPr lang="en-US" dirty="0" smtClean="0"/>
              <a:t>### What We'll Cover</a:t>
            </a:r>
          </a:p>
          <a:p>
            <a:endParaRPr lang="en-US" dirty="0" smtClean="0"/>
          </a:p>
          <a:p>
            <a:r>
              <a:rPr lang="en-US" dirty="0" smtClean="0"/>
              <a:t>Today</a:t>
            </a:r>
            <a:r>
              <a:rPr lang="en-US" baseline="0" dirty="0" smtClean="0"/>
              <a:t> is about ideas, concepts, and abstractions. All modern programming languages tell their own concurrency story. Ask a </a:t>
            </a:r>
            <a:r>
              <a:rPr lang="en-US" baseline="0" dirty="0" err="1" smtClean="0"/>
              <a:t>Clojure</a:t>
            </a:r>
            <a:r>
              <a:rPr lang="en-US" baseline="0" dirty="0" smtClean="0"/>
              <a:t> programmer about concurrency and you’ll hear about agents and futures. Ask a </a:t>
            </a:r>
            <a:r>
              <a:rPr lang="en-US" baseline="0" dirty="0" err="1" smtClean="0"/>
              <a:t>Scala</a:t>
            </a:r>
            <a:r>
              <a:rPr lang="en-US" baseline="0" dirty="0" smtClean="0"/>
              <a:t> programmer about concurrency and you’ll hear about actors. Ask an </a:t>
            </a:r>
            <a:r>
              <a:rPr lang="en-US" baseline="0" dirty="0" err="1" smtClean="0"/>
              <a:t>Erlang</a:t>
            </a:r>
            <a:r>
              <a:rPr lang="en-US" baseline="0" dirty="0" smtClean="0"/>
              <a:t> programmer about concurrency and you’ll hear about </a:t>
            </a:r>
            <a:r>
              <a:rPr lang="en-US" baseline="0" dirty="0" err="1" smtClean="0"/>
              <a:t>gen_server</a:t>
            </a:r>
            <a:r>
              <a:rPr lang="en-US" baseline="0" dirty="0" smtClean="0"/>
              <a:t> and supervisor. Ask a Ruby programmer about concurrency and you’ll hear about… threads and </a:t>
            </a:r>
            <a:r>
              <a:rPr lang="en-US" baseline="0" dirty="0" err="1" smtClean="0"/>
              <a:t>mutexes</a:t>
            </a:r>
            <a:r>
              <a:rPr lang="en-US" baseline="0" dirty="0" smtClean="0"/>
              <a:t>.</a:t>
            </a:r>
          </a:p>
          <a:p>
            <a:endParaRPr lang="en-US" baseline="0" dirty="0" smtClean="0"/>
          </a:p>
          <a:p>
            <a:r>
              <a:rPr lang="en-US" baseline="0" dirty="0" smtClean="0"/>
              <a:t>To paraphrase something I heard on Twitter recently, Ruby needs a better concurrency story.</a:t>
            </a:r>
          </a:p>
          <a:p>
            <a:endParaRPr lang="en-US" baseline="0" dirty="0" smtClean="0"/>
          </a:p>
          <a:p>
            <a:r>
              <a:rPr lang="en-US" baseline="0" dirty="0" smtClean="0"/>
              <a:t>Concurrency is *not* about threads. Threads are simply a tool. Concurrency is about algorithms. Sometimes those algorithms are concerned with performances. Other times those algorithms are about simplicity. Remember when you first learned about recursion? Remember how amazing it was to discover that some algorithms were much simpler and cleaner when written recursively? The same is true with concurrency. Some algorithms are simple more elegant when expressed concurrently—even on a single core, single processor system. Performance of the underlying concurrency primitives (such as threads) will always be part of the discussion, much the way performance is always a part of a recursion discussion. But you need to understand the high-level ideas before you can talk about the low-level details.</a:t>
            </a:r>
            <a:endParaRPr lang="en-US" dirty="0" smtClean="0"/>
          </a:p>
          <a:p>
            <a:endParaRPr lang="en-US" dirty="0" smtClean="0"/>
          </a:p>
          <a:p>
            <a:r>
              <a:rPr lang="en-US" dirty="0" smtClean="0"/>
              <a:t>Today we will look at numerous asynchronous concurrency abstractions</a:t>
            </a:r>
          </a:p>
          <a:p>
            <a:endParaRPr lang="en-US" dirty="0" smtClean="0"/>
          </a:p>
          <a:p>
            <a:r>
              <a:rPr lang="en-US" dirty="0" smtClean="0"/>
              <a:t>* Each is available in one or more programming languages other than Ruby--either as a widely-followed specification, in the standard library, or in the language itself</a:t>
            </a:r>
          </a:p>
          <a:p>
            <a:r>
              <a:rPr lang="en-US" dirty="0" smtClean="0"/>
              <a:t>* We will look at a *ton* of source code</a:t>
            </a:r>
          </a:p>
          <a:p>
            <a:r>
              <a:rPr lang="en-US" dirty="0" smtClean="0"/>
              <a:t>* All the source code is available in a </a:t>
            </a:r>
            <a:r>
              <a:rPr lang="en-US" dirty="0" err="1" smtClean="0"/>
              <a:t>GitHub</a:t>
            </a:r>
            <a:r>
              <a:rPr lang="en-US" dirty="0" smtClean="0"/>
              <a:t> repo along with the slides and the notes</a:t>
            </a:r>
          </a:p>
          <a:p>
            <a:r>
              <a:rPr lang="en-US" dirty="0" smtClean="0"/>
              <a:t>* Most of the code we will look at will use the Concurrent Ruby gem</a:t>
            </a:r>
          </a:p>
          <a:p>
            <a:r>
              <a:rPr lang="en-US" dirty="0" smtClean="0"/>
              <a:t>  * An MIT licensed open source gem that I created</a:t>
            </a:r>
          </a:p>
          <a:p>
            <a:r>
              <a:rPr lang="en-US" dirty="0" smtClean="0"/>
              <a:t>  * We use it at VHT</a:t>
            </a:r>
          </a:p>
          <a:p>
            <a:r>
              <a:rPr lang="en-US" dirty="0" smtClean="0"/>
              <a:t>  * Intended to be a "utility belt" with a bunch of useful concurrency tools</a:t>
            </a:r>
          </a:p>
          <a:p>
            <a:r>
              <a:rPr lang="en-US" dirty="0" smtClean="0"/>
              <a:t>  * Simple-yet-powerful tools, loosely coupled, each with a single purpose</a:t>
            </a:r>
          </a:p>
          <a:p>
            <a:r>
              <a:rPr lang="en-US" dirty="0" smtClean="0"/>
              <a:t>  * Each is based on a concurrency tool available in another language</a:t>
            </a:r>
          </a:p>
          <a:p>
            <a:r>
              <a:rPr lang="en-US" dirty="0" smtClean="0"/>
              <a:t>  * It has no dependencies outside of the Ruby standard library</a:t>
            </a:r>
          </a:p>
          <a:p>
            <a:r>
              <a:rPr lang="en-US" dirty="0" smtClean="0"/>
              <a:t>  * It does not use Fibers so behaves consistently across interpreters</a:t>
            </a:r>
          </a:p>
          <a:p>
            <a:r>
              <a:rPr lang="en-US" dirty="0" smtClean="0"/>
              <a:t>  * It has no known incompatibilities with any major gems</a:t>
            </a:r>
          </a:p>
          <a:p>
            <a:r>
              <a:rPr lang="en-US" dirty="0" smtClean="0"/>
              <a:t>  * It should be usable in any program you want to use it in--programs that already exist and that you have yet to write</a:t>
            </a:r>
          </a:p>
          <a:p>
            <a:r>
              <a:rPr lang="en-US" dirty="0" smtClean="0"/>
              <a:t>  * It is available on </a:t>
            </a:r>
            <a:r>
              <a:rPr lang="en-US" dirty="0" err="1" smtClean="0"/>
              <a:t>GitHub</a:t>
            </a:r>
            <a:r>
              <a:rPr lang="en-US" dirty="0" smtClean="0"/>
              <a:t> (https://</a:t>
            </a:r>
            <a:r>
              <a:rPr lang="en-US" dirty="0" err="1" smtClean="0"/>
              <a:t>github.com</a:t>
            </a:r>
            <a:r>
              <a:rPr lang="en-US" dirty="0" smtClean="0"/>
              <a:t>/</a:t>
            </a:r>
            <a:r>
              <a:rPr lang="en-US" dirty="0" err="1" smtClean="0"/>
              <a:t>jdantonio</a:t>
            </a:r>
            <a:r>
              <a:rPr lang="en-US" dirty="0" smtClean="0"/>
              <a:t>/concurrent-ruby)</a:t>
            </a:r>
          </a:p>
          <a:p>
            <a:r>
              <a:rPr lang="en-US" dirty="0" smtClean="0"/>
              <a:t>  * And </a:t>
            </a:r>
            <a:r>
              <a:rPr lang="en-US" dirty="0" err="1" smtClean="0"/>
              <a:t>Rubygems</a:t>
            </a:r>
            <a:r>
              <a:rPr lang="en-US" dirty="0" smtClean="0"/>
              <a:t> (https://</a:t>
            </a:r>
            <a:r>
              <a:rPr lang="en-US" dirty="0" err="1" smtClean="0"/>
              <a:t>rubygems.org</a:t>
            </a:r>
            <a:r>
              <a:rPr lang="en-US" dirty="0" smtClean="0"/>
              <a:t>/gems/concurrent-ruby)</a:t>
            </a:r>
          </a:p>
          <a:p>
            <a:pPr marL="0" indent="0">
              <a:buFontTx/>
              <a:buNone/>
            </a:pPr>
            <a:r>
              <a:rPr lang="en-US" dirty="0" smtClean="0"/>
              <a:t>* We don't have time to go over all the code line-by-line so I ask that you focus on the *concepts* and examine the code in detail later</a:t>
            </a:r>
          </a:p>
          <a:p>
            <a:pPr marL="0" indent="0">
              <a:buFontTx/>
              <a:buNone/>
            </a:pPr>
            <a:endParaRPr lang="en-US" dirty="0" smtClean="0"/>
          </a:p>
        </p:txBody>
      </p:sp>
      <p:sp>
        <p:nvSpPr>
          <p:cNvPr id="4" name="Slide Number Placeholder 3"/>
          <p:cNvSpPr>
            <a:spLocks noGrp="1"/>
          </p:cNvSpPr>
          <p:nvPr>
            <p:ph type="sldNum" sz="quarter" idx="10"/>
          </p:nvPr>
        </p:nvSpPr>
        <p:spPr/>
        <p:txBody>
          <a:bodyPr/>
          <a:lstStyle/>
          <a:p>
            <a:fld id="{E87001FA-C91B-554B-8818-6908C4AEBB2D}" type="slidenum">
              <a:rPr lang="en-US" smtClean="0"/>
              <a:t>1</a:t>
            </a:fld>
            <a:endParaRPr lang="en-US"/>
          </a:p>
        </p:txBody>
      </p:sp>
    </p:spTree>
    <p:extLst>
      <p:ext uri="{BB962C8B-B14F-4D97-AF65-F5344CB8AC3E}">
        <p14:creationId xmlns:p14="http://schemas.microsoft.com/office/powerpoint/2010/main" val="19913681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Slide 10: Enter the Hamster</a:t>
            </a:r>
          </a:p>
          <a:p>
            <a:endParaRPr lang="en-US" dirty="0" smtClean="0"/>
          </a:p>
          <a:p>
            <a:r>
              <a:rPr lang="en-US" dirty="0" smtClean="0"/>
              <a:t>* Ideal hash trees are an extremely efficient data structure that can be used, among other things, to create immutable data structures that are still extremely high-performance</a:t>
            </a:r>
          </a:p>
          <a:p>
            <a:r>
              <a:rPr lang="en-US" dirty="0" smtClean="0"/>
              <a:t>* Ideal hash trees are the underlying tech in </a:t>
            </a:r>
            <a:r>
              <a:rPr lang="en-US" dirty="0" err="1" smtClean="0"/>
              <a:t>Clojure's</a:t>
            </a:r>
            <a:r>
              <a:rPr lang="en-US" dirty="0" smtClean="0"/>
              <a:t> immutable data structures</a:t>
            </a:r>
          </a:p>
          <a:p>
            <a:r>
              <a:rPr lang="en-US" dirty="0" smtClean="0"/>
              <a:t>* The Hamster gem is an excellent Ruby library providing thread safe immutable data structures based on ideal hash trees</a:t>
            </a:r>
          </a:p>
          <a:p>
            <a:endParaRPr lang="en-US" dirty="0" smtClean="0"/>
          </a:p>
          <a:p>
            <a:r>
              <a:rPr lang="en-US" dirty="0" smtClean="0"/>
              <a:t>* http://</a:t>
            </a:r>
            <a:r>
              <a:rPr lang="en-US" dirty="0" err="1" smtClean="0"/>
              <a:t>infoscience.epfl.ch</a:t>
            </a:r>
            <a:r>
              <a:rPr lang="en-US" dirty="0" smtClean="0"/>
              <a:t>/record/64394</a:t>
            </a:r>
          </a:p>
          <a:p>
            <a:r>
              <a:rPr lang="en-US" dirty="0" smtClean="0"/>
              <a:t>* http://</a:t>
            </a:r>
            <a:r>
              <a:rPr lang="en-US" dirty="0" err="1" smtClean="0"/>
              <a:t>infoscience.epfl.ch</a:t>
            </a:r>
            <a:r>
              <a:rPr lang="en-US" dirty="0" smtClean="0"/>
              <a:t>/record/64394/files/</a:t>
            </a:r>
            <a:r>
              <a:rPr lang="en-US" dirty="0" err="1" smtClean="0"/>
              <a:t>triesearches.pdf</a:t>
            </a:r>
            <a:endParaRPr lang="en-US" dirty="0" smtClean="0"/>
          </a:p>
          <a:p>
            <a:r>
              <a:rPr lang="en-US" dirty="0" smtClean="0"/>
              <a:t>* http://</a:t>
            </a:r>
            <a:r>
              <a:rPr lang="en-US" dirty="0" err="1" smtClean="0"/>
              <a:t>lampwww.epfl.ch</a:t>
            </a:r>
            <a:r>
              <a:rPr lang="en-US" dirty="0" smtClean="0"/>
              <a:t>/papers/</a:t>
            </a:r>
            <a:r>
              <a:rPr lang="en-US" dirty="0" err="1" smtClean="0"/>
              <a:t>idealhashtrees.pdf</a:t>
            </a:r>
            <a:endParaRPr lang="en-US" dirty="0" smtClean="0"/>
          </a:p>
          <a:p>
            <a:endParaRPr lang="en-US" dirty="0" smtClean="0"/>
          </a:p>
        </p:txBody>
      </p:sp>
      <p:sp>
        <p:nvSpPr>
          <p:cNvPr id="4" name="Slide Number Placeholder 3"/>
          <p:cNvSpPr>
            <a:spLocks noGrp="1"/>
          </p:cNvSpPr>
          <p:nvPr>
            <p:ph type="sldNum" sz="quarter" idx="10"/>
          </p:nvPr>
        </p:nvSpPr>
        <p:spPr/>
        <p:txBody>
          <a:bodyPr/>
          <a:lstStyle/>
          <a:p>
            <a:fld id="{E87001FA-C91B-554B-8818-6908C4AEBB2D}" type="slidenum">
              <a:rPr lang="en-US" smtClean="0"/>
              <a:t>10</a:t>
            </a:fld>
            <a:endParaRPr lang="en-US"/>
          </a:p>
        </p:txBody>
      </p:sp>
    </p:spTree>
    <p:extLst>
      <p:ext uri="{BB962C8B-B14F-4D97-AF65-F5344CB8AC3E}">
        <p14:creationId xmlns:p14="http://schemas.microsoft.com/office/powerpoint/2010/main" val="24298643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Slide 11: Hamster and </a:t>
            </a:r>
            <a:r>
              <a:rPr lang="en-US" dirty="0" err="1" smtClean="0"/>
              <a:t>thread_safe</a:t>
            </a:r>
            <a:endParaRPr lang="en-US" dirty="0" smtClean="0"/>
          </a:p>
          <a:p>
            <a:endParaRPr lang="en-US" dirty="0" smtClean="0"/>
          </a:p>
          <a:p>
            <a:r>
              <a:rPr lang="en-US" dirty="0" smtClean="0"/>
              <a:t>### Hamster</a:t>
            </a:r>
          </a:p>
          <a:p>
            <a:endParaRPr lang="en-US" dirty="0" smtClean="0"/>
          </a:p>
          <a:p>
            <a:r>
              <a:rPr lang="en-US" dirty="0" smtClean="0"/>
              <a:t>https://</a:t>
            </a:r>
            <a:r>
              <a:rPr lang="en-US" dirty="0" err="1" smtClean="0"/>
              <a:t>github.com</a:t>
            </a:r>
            <a:r>
              <a:rPr lang="en-US" dirty="0" smtClean="0"/>
              <a:t>/</a:t>
            </a:r>
            <a:r>
              <a:rPr lang="en-US" dirty="0" err="1" smtClean="0"/>
              <a:t>harukizaemon</a:t>
            </a:r>
            <a:r>
              <a:rPr lang="en-US" dirty="0" smtClean="0"/>
              <a:t>/hamster</a:t>
            </a:r>
          </a:p>
          <a:p>
            <a:endParaRPr lang="en-US" dirty="0" smtClean="0"/>
          </a:p>
          <a:p>
            <a:r>
              <a:rPr lang="en-US" dirty="0" smtClean="0"/>
              <a:t>* The first example uses a Hamster vector instead of an array</a:t>
            </a:r>
          </a:p>
          <a:p>
            <a:r>
              <a:rPr lang="en-US" dirty="0" smtClean="0"/>
              <a:t>* Because the vector is immutable we need to copy it on every operation rather than modify it in-place</a:t>
            </a:r>
          </a:p>
          <a:p>
            <a:r>
              <a:rPr lang="en-US" dirty="0" smtClean="0"/>
              <a:t>* Because of the internal ideal hash tree implementation this is an incredibly fast operation</a:t>
            </a:r>
          </a:p>
          <a:p>
            <a:r>
              <a:rPr lang="en-US" dirty="0" smtClean="0"/>
              <a:t>* Our agent is now thread safe *and* calls to `#value` returns and immutable vector</a:t>
            </a:r>
          </a:p>
          <a:p>
            <a:r>
              <a:rPr lang="en-US" dirty="0" smtClean="0"/>
              <a:t>* Of course, that hashes in the vector are still mutable...</a:t>
            </a:r>
          </a:p>
          <a:p>
            <a:endParaRPr lang="en-US" dirty="0" smtClean="0"/>
          </a:p>
          <a:p>
            <a:r>
              <a:rPr lang="en-US" dirty="0" smtClean="0"/>
              <a:t>### </a:t>
            </a:r>
            <a:r>
              <a:rPr lang="en-US" dirty="0" err="1" smtClean="0"/>
              <a:t>thread_safe</a:t>
            </a:r>
            <a:endParaRPr lang="en-US" dirty="0" smtClean="0"/>
          </a:p>
          <a:p>
            <a:endParaRPr lang="en-US" dirty="0" smtClean="0"/>
          </a:p>
          <a:p>
            <a:r>
              <a:rPr lang="en-US" dirty="0" smtClean="0"/>
              <a:t>https://</a:t>
            </a:r>
            <a:r>
              <a:rPr lang="en-US" dirty="0" err="1" smtClean="0"/>
              <a:t>github.com</a:t>
            </a:r>
            <a:r>
              <a:rPr lang="en-US" dirty="0" smtClean="0"/>
              <a:t>/</a:t>
            </a:r>
            <a:r>
              <a:rPr lang="en-US" dirty="0" err="1" smtClean="0"/>
              <a:t>headius</a:t>
            </a:r>
            <a:r>
              <a:rPr lang="en-US" dirty="0" smtClean="0"/>
              <a:t>/</a:t>
            </a:r>
            <a:r>
              <a:rPr lang="en-US" dirty="0" err="1" smtClean="0"/>
              <a:t>thread_safe</a:t>
            </a:r>
            <a:endParaRPr lang="en-US" dirty="0" smtClean="0"/>
          </a:p>
          <a:p>
            <a:endParaRPr lang="en-US" dirty="0" smtClean="0"/>
          </a:p>
          <a:p>
            <a:r>
              <a:rPr lang="en-US" dirty="0" smtClean="0"/>
              <a:t>* </a:t>
            </a:r>
            <a:r>
              <a:rPr lang="en-US" dirty="0" err="1" smtClean="0"/>
              <a:t>thread_safe</a:t>
            </a:r>
            <a:r>
              <a:rPr lang="en-US" dirty="0" smtClean="0"/>
              <a:t> is an excellent library providing thread-safe implementation of Ruby's Array and Hash classes</a:t>
            </a:r>
          </a:p>
          <a:p>
            <a:r>
              <a:rPr lang="en-US" dirty="0" smtClean="0"/>
              <a:t>* Built be a member of the </a:t>
            </a:r>
            <a:r>
              <a:rPr lang="en-US" dirty="0" err="1" smtClean="0"/>
              <a:t>JRuby</a:t>
            </a:r>
            <a:r>
              <a:rPr lang="en-US" dirty="0" smtClean="0"/>
              <a:t> core team (but supports MRI and </a:t>
            </a:r>
            <a:r>
              <a:rPr lang="en-US" dirty="0" err="1" smtClean="0"/>
              <a:t>Rbx</a:t>
            </a:r>
            <a:r>
              <a:rPr lang="en-US" dirty="0" smtClean="0"/>
              <a:t>, too)</a:t>
            </a:r>
          </a:p>
          <a:p>
            <a:r>
              <a:rPr lang="en-US" dirty="0" smtClean="0"/>
              <a:t>* Access to the internal array in this example is thread-safe, but we still provide a mutable reference</a:t>
            </a:r>
          </a:p>
          <a:p>
            <a:endParaRPr lang="en-US" dirty="0" smtClean="0"/>
          </a:p>
          <a:p>
            <a:r>
              <a:rPr lang="en-US" dirty="0" smtClean="0"/>
              <a:t>### Remember...</a:t>
            </a:r>
          </a:p>
          <a:p>
            <a:endParaRPr lang="en-US" dirty="0" smtClean="0"/>
          </a:p>
          <a:p>
            <a:r>
              <a:rPr lang="en-US" dirty="0" smtClean="0"/>
              <a:t>*Thread-safety and immutability are not the same thing*</a:t>
            </a:r>
          </a:p>
          <a:p>
            <a:endParaRPr lang="en-US" dirty="0" smtClean="0"/>
          </a:p>
          <a:p>
            <a:r>
              <a:rPr lang="en-US" dirty="0" smtClean="0"/>
              <a:t>*Always be aware of what you are passing across threads and protect your data accordingly*</a:t>
            </a:r>
          </a:p>
          <a:p>
            <a:endParaRPr lang="en-US" dirty="0" smtClean="0"/>
          </a:p>
          <a:p>
            <a:r>
              <a:rPr lang="en-US" dirty="0" smtClean="0"/>
              <a:t>Note: This agent implementation provides a couple of constructor arguments that can help--see the README</a:t>
            </a:r>
          </a:p>
          <a:p>
            <a:endParaRPr lang="en-US" dirty="0" smtClean="0"/>
          </a:p>
        </p:txBody>
      </p:sp>
      <p:sp>
        <p:nvSpPr>
          <p:cNvPr id="4" name="Slide Number Placeholder 3"/>
          <p:cNvSpPr>
            <a:spLocks noGrp="1"/>
          </p:cNvSpPr>
          <p:nvPr>
            <p:ph type="sldNum" sz="quarter" idx="10"/>
          </p:nvPr>
        </p:nvSpPr>
        <p:spPr/>
        <p:txBody>
          <a:bodyPr/>
          <a:lstStyle/>
          <a:p>
            <a:fld id="{E87001FA-C91B-554B-8818-6908C4AEBB2D}" type="slidenum">
              <a:rPr lang="en-US" smtClean="0"/>
              <a:t>11</a:t>
            </a:fld>
            <a:endParaRPr lang="en-US"/>
          </a:p>
        </p:txBody>
      </p:sp>
    </p:spTree>
    <p:extLst>
      <p:ext uri="{BB962C8B-B14F-4D97-AF65-F5344CB8AC3E}">
        <p14:creationId xmlns:p14="http://schemas.microsoft.com/office/powerpoint/2010/main" val="26298932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Slide 12: Promises, Promises</a:t>
            </a:r>
          </a:p>
          <a:p>
            <a:endParaRPr lang="en-US" dirty="0" smtClean="0"/>
          </a:p>
          <a:p>
            <a:r>
              <a:rPr lang="en-US" dirty="0" smtClean="0"/>
              <a:t>A `Promise` is a variation of the Future abstraction we saw earlier. It's the most prominent asynchronous</a:t>
            </a:r>
          </a:p>
          <a:p>
            <a:r>
              <a:rPr lang="en-US" dirty="0" smtClean="0"/>
              <a:t>concurrency abstraction in JavaScript. </a:t>
            </a:r>
            <a:r>
              <a:rPr lang="en-US" dirty="0" err="1" smtClean="0"/>
              <a:t>jQuery</a:t>
            </a:r>
            <a:r>
              <a:rPr lang="en-US" dirty="0" smtClean="0"/>
              <a:t> calls them *defers*.</a:t>
            </a:r>
          </a:p>
          <a:p>
            <a:endParaRPr lang="en-US" dirty="0" smtClean="0"/>
          </a:p>
          <a:p>
            <a:r>
              <a:rPr lang="en-US" dirty="0" smtClean="0"/>
              <a:t>* http://</a:t>
            </a:r>
            <a:r>
              <a:rPr lang="en-US" dirty="0" err="1" smtClean="0"/>
              <a:t>wiki.commonjs.org</a:t>
            </a:r>
            <a:r>
              <a:rPr lang="en-US" dirty="0" smtClean="0"/>
              <a:t>/wiki/Promises/A</a:t>
            </a:r>
          </a:p>
          <a:p>
            <a:r>
              <a:rPr lang="en-US" dirty="0" smtClean="0"/>
              <a:t>* http://promises-</a:t>
            </a:r>
            <a:r>
              <a:rPr lang="en-US" dirty="0" err="1" smtClean="0"/>
              <a:t>aplus.github.io</a:t>
            </a:r>
            <a:r>
              <a:rPr lang="en-US" dirty="0" smtClean="0"/>
              <a:t>/promises-spec/</a:t>
            </a:r>
          </a:p>
          <a:p>
            <a:endParaRPr lang="en-US" dirty="0" smtClean="0"/>
          </a:p>
          <a:p>
            <a:pPr marL="0" indent="0">
              <a:buFontTx/>
              <a:buNone/>
            </a:pPr>
            <a:r>
              <a:rPr lang="en-US" baseline="0" dirty="0" smtClean="0"/>
              <a:t>* C</a:t>
            </a:r>
            <a:r>
              <a:rPr lang="en-US" dirty="0" smtClean="0"/>
              <a:t>olloquially, "future" (with a lowercase "f") is any asynchronous abstraction that represents</a:t>
            </a:r>
            <a:r>
              <a:rPr lang="en-US" baseline="0" dirty="0" smtClean="0"/>
              <a:t> </a:t>
            </a:r>
            <a:r>
              <a:rPr lang="en-US" dirty="0" smtClean="0"/>
              <a:t>an operation that will occur at some nondeterministic time in the future</a:t>
            </a:r>
          </a:p>
          <a:p>
            <a:r>
              <a:rPr lang="en-US" dirty="0" smtClean="0"/>
              <a:t>* The Future class we saw early is just one possible variation</a:t>
            </a:r>
          </a:p>
          <a:p>
            <a:r>
              <a:rPr lang="en-US" dirty="0" smtClean="0"/>
              <a:t>* "Promise" and "Defer" are also names for futures</a:t>
            </a:r>
          </a:p>
          <a:p>
            <a:pPr marL="0" indent="0">
              <a:buFontTx/>
              <a:buNone/>
            </a:pPr>
            <a:r>
              <a:rPr lang="en-US" dirty="0" smtClean="0"/>
              <a:t>* Different libraries implement them differently, or implement them the same but call</a:t>
            </a:r>
            <a:r>
              <a:rPr lang="en-US" baseline="0" dirty="0" smtClean="0"/>
              <a:t> </a:t>
            </a:r>
            <a:r>
              <a:rPr lang="en-US" dirty="0" smtClean="0"/>
              <a:t>them different things</a:t>
            </a:r>
          </a:p>
          <a:p>
            <a:r>
              <a:rPr lang="en-US" dirty="0" smtClean="0"/>
              <a:t>* It is common to hear/read the phrase "method X returns a future"</a:t>
            </a:r>
          </a:p>
          <a:p>
            <a:r>
              <a:rPr lang="en-US" dirty="0" smtClean="0"/>
              <a:t>* The Concurrent Ruby library uses the `Obligation` </a:t>
            </a:r>
            <a:r>
              <a:rPr lang="en-US" dirty="0" err="1" smtClean="0"/>
              <a:t>mixin</a:t>
            </a:r>
            <a:r>
              <a:rPr lang="en-US" dirty="0" smtClean="0"/>
              <a:t> to define the "future" API</a:t>
            </a:r>
          </a:p>
          <a:p>
            <a:endParaRPr lang="en-US" dirty="0" smtClean="0"/>
          </a:p>
        </p:txBody>
      </p:sp>
      <p:sp>
        <p:nvSpPr>
          <p:cNvPr id="4" name="Slide Number Placeholder 3"/>
          <p:cNvSpPr>
            <a:spLocks noGrp="1"/>
          </p:cNvSpPr>
          <p:nvPr>
            <p:ph type="sldNum" sz="quarter" idx="10"/>
          </p:nvPr>
        </p:nvSpPr>
        <p:spPr/>
        <p:txBody>
          <a:bodyPr/>
          <a:lstStyle/>
          <a:p>
            <a:fld id="{E87001FA-C91B-554B-8818-6908C4AEBB2D}" type="slidenum">
              <a:rPr lang="en-US" smtClean="0"/>
              <a:t>12</a:t>
            </a:fld>
            <a:endParaRPr lang="en-US"/>
          </a:p>
        </p:txBody>
      </p:sp>
    </p:spTree>
    <p:extLst>
      <p:ext uri="{BB962C8B-B14F-4D97-AF65-F5344CB8AC3E}">
        <p14:creationId xmlns:p14="http://schemas.microsoft.com/office/powerpoint/2010/main" val="19139426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Slide 13: Simple Promise code sample</a:t>
            </a:r>
          </a:p>
          <a:p>
            <a:endParaRPr lang="en-US" dirty="0" smtClean="0"/>
          </a:p>
          <a:p>
            <a:r>
              <a:rPr lang="en-US" dirty="0" smtClean="0"/>
              <a:t>* Popular in JavaScript (called *defer* in </a:t>
            </a:r>
            <a:r>
              <a:rPr lang="en-US" dirty="0" err="1" smtClean="0"/>
              <a:t>jQuery</a:t>
            </a:r>
            <a:r>
              <a:rPr lang="en-US" dirty="0" smtClean="0"/>
              <a:t>)</a:t>
            </a:r>
          </a:p>
          <a:p>
            <a:r>
              <a:rPr lang="en-US" dirty="0" smtClean="0"/>
              <a:t>* Similar to the future we saw earlier but chainable</a:t>
            </a:r>
          </a:p>
          <a:p>
            <a:r>
              <a:rPr lang="en-US" dirty="0" smtClean="0"/>
              <a:t>* A promise begets a promise which begets a promise…</a:t>
            </a:r>
          </a:p>
          <a:p>
            <a:r>
              <a:rPr lang="en-US" dirty="0" smtClean="0"/>
              <a:t>* There are strict rules for the ordering of operations in promise chains, specifically regarding failure/rejection</a:t>
            </a:r>
          </a:p>
          <a:p>
            <a:r>
              <a:rPr lang="en-US" dirty="0" smtClean="0"/>
              <a:t>* This implementation is also very true to the Promises/A and Promises/A+ specifications</a:t>
            </a:r>
          </a:p>
          <a:p>
            <a:r>
              <a:rPr lang="en-US" dirty="0" smtClean="0"/>
              <a:t>* This implementation does *not* support `Observable`--it uses the built-in callback mechanism instead</a:t>
            </a:r>
          </a:p>
          <a:p>
            <a:endParaRPr lang="en-US" dirty="0" smtClean="0"/>
          </a:p>
        </p:txBody>
      </p:sp>
      <p:sp>
        <p:nvSpPr>
          <p:cNvPr id="4" name="Slide Number Placeholder 3"/>
          <p:cNvSpPr>
            <a:spLocks noGrp="1"/>
          </p:cNvSpPr>
          <p:nvPr>
            <p:ph type="sldNum" sz="quarter" idx="10"/>
          </p:nvPr>
        </p:nvSpPr>
        <p:spPr/>
        <p:txBody>
          <a:bodyPr/>
          <a:lstStyle/>
          <a:p>
            <a:fld id="{E87001FA-C91B-554B-8818-6908C4AEBB2D}" type="slidenum">
              <a:rPr lang="en-US" smtClean="0"/>
              <a:t>13</a:t>
            </a:fld>
            <a:endParaRPr lang="en-US"/>
          </a:p>
        </p:txBody>
      </p:sp>
    </p:spTree>
    <p:extLst>
      <p:ext uri="{BB962C8B-B14F-4D97-AF65-F5344CB8AC3E}">
        <p14:creationId xmlns:p14="http://schemas.microsoft.com/office/powerpoint/2010/main" val="38056804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Slide 14: Ticking time bomb</a:t>
            </a:r>
          </a:p>
          <a:p>
            <a:endParaRPr lang="en-US" dirty="0" smtClean="0"/>
          </a:p>
          <a:p>
            <a:r>
              <a:rPr lang="en-US" dirty="0" smtClean="0"/>
              <a:t>* We've all used `</a:t>
            </a:r>
            <a:r>
              <a:rPr lang="en-US" dirty="0" err="1" smtClean="0"/>
              <a:t>cron</a:t>
            </a:r>
            <a:r>
              <a:rPr lang="en-US" dirty="0" smtClean="0"/>
              <a:t>` and it's awesome. But sometimes we want `</a:t>
            </a:r>
            <a:r>
              <a:rPr lang="en-US" dirty="0" err="1" smtClean="0"/>
              <a:t>cron</a:t>
            </a:r>
            <a:r>
              <a:rPr lang="en-US" dirty="0" smtClean="0"/>
              <a:t>`-like functionality within</a:t>
            </a:r>
            <a:r>
              <a:rPr lang="en-US" baseline="0" dirty="0" smtClean="0"/>
              <a:t> </a:t>
            </a:r>
            <a:r>
              <a:rPr lang="en-US" dirty="0" smtClean="0"/>
              <a:t>our code</a:t>
            </a:r>
          </a:p>
          <a:p>
            <a:r>
              <a:rPr lang="en-US" dirty="0" smtClean="0"/>
              <a:t>* For one-time scheduling of an event we can use `</a:t>
            </a:r>
            <a:r>
              <a:rPr lang="en-US" dirty="0" err="1" smtClean="0"/>
              <a:t>ScheduledTask</a:t>
            </a:r>
            <a:r>
              <a:rPr lang="en-US" dirty="0" smtClean="0"/>
              <a:t>`</a:t>
            </a:r>
          </a:p>
          <a:p>
            <a:r>
              <a:rPr lang="en-US" dirty="0" smtClean="0"/>
              <a:t>* This implementation is loosely based on Java's `</a:t>
            </a:r>
            <a:r>
              <a:rPr lang="en-US" dirty="0" err="1" smtClean="0"/>
              <a:t>ScheduledExecutorService</a:t>
            </a:r>
            <a:r>
              <a:rPr lang="en-US" dirty="0" smtClean="0"/>
              <a:t>`</a:t>
            </a:r>
          </a:p>
          <a:p>
            <a:r>
              <a:rPr lang="en-US" dirty="0" smtClean="0"/>
              <a:t>* http://</a:t>
            </a:r>
            <a:r>
              <a:rPr lang="en-US" dirty="0" err="1" smtClean="0"/>
              <a:t>docs.oracle.com</a:t>
            </a:r>
            <a:r>
              <a:rPr lang="en-US" dirty="0" smtClean="0"/>
              <a:t>/</a:t>
            </a:r>
            <a:r>
              <a:rPr lang="en-US" dirty="0" err="1" smtClean="0"/>
              <a:t>javase</a:t>
            </a:r>
            <a:r>
              <a:rPr lang="en-US" dirty="0" smtClean="0"/>
              <a:t>/7/docs/</a:t>
            </a:r>
            <a:r>
              <a:rPr lang="en-US" dirty="0" err="1" smtClean="0"/>
              <a:t>api</a:t>
            </a:r>
            <a:r>
              <a:rPr lang="en-US" dirty="0" smtClean="0"/>
              <a:t>/java/</a:t>
            </a:r>
            <a:r>
              <a:rPr lang="en-US" dirty="0" err="1" smtClean="0"/>
              <a:t>util</a:t>
            </a:r>
            <a:r>
              <a:rPr lang="en-US" dirty="0" smtClean="0"/>
              <a:t>/concurrent/</a:t>
            </a:r>
            <a:r>
              <a:rPr lang="en-US" dirty="0" err="1" smtClean="0"/>
              <a:t>ScheduledExecutorService.html</a:t>
            </a:r>
            <a:endParaRPr lang="en-US" dirty="0" smtClean="0"/>
          </a:p>
          <a:p>
            <a:endParaRPr lang="en-US" dirty="0" smtClean="0"/>
          </a:p>
        </p:txBody>
      </p:sp>
      <p:sp>
        <p:nvSpPr>
          <p:cNvPr id="4" name="Slide Number Placeholder 3"/>
          <p:cNvSpPr>
            <a:spLocks noGrp="1"/>
          </p:cNvSpPr>
          <p:nvPr>
            <p:ph type="sldNum" sz="quarter" idx="10"/>
          </p:nvPr>
        </p:nvSpPr>
        <p:spPr/>
        <p:txBody>
          <a:bodyPr/>
          <a:lstStyle/>
          <a:p>
            <a:fld id="{E87001FA-C91B-554B-8818-6908C4AEBB2D}" type="slidenum">
              <a:rPr lang="en-US" smtClean="0"/>
              <a:t>14</a:t>
            </a:fld>
            <a:endParaRPr lang="en-US"/>
          </a:p>
        </p:txBody>
      </p:sp>
    </p:spTree>
    <p:extLst>
      <p:ext uri="{BB962C8B-B14F-4D97-AF65-F5344CB8AC3E}">
        <p14:creationId xmlns:p14="http://schemas.microsoft.com/office/powerpoint/2010/main" val="29045332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Slide 15: </a:t>
            </a:r>
            <a:r>
              <a:rPr lang="en-US" dirty="0" err="1" smtClean="0"/>
              <a:t>ScheduledTask</a:t>
            </a:r>
            <a:endParaRPr lang="en-US" dirty="0" smtClean="0"/>
          </a:p>
          <a:p>
            <a:endParaRPr lang="en-US" dirty="0" smtClean="0"/>
          </a:p>
          <a:p>
            <a:r>
              <a:rPr lang="en-US" dirty="0" smtClean="0"/>
              <a:t>* `</a:t>
            </a:r>
            <a:r>
              <a:rPr lang="en-US" dirty="0" err="1" smtClean="0"/>
              <a:t>ScheduledTask</a:t>
            </a:r>
            <a:r>
              <a:rPr lang="en-US" dirty="0" smtClean="0"/>
              <a:t>` looks and acts much like `Future` except that execution is delayed</a:t>
            </a:r>
          </a:p>
          <a:p>
            <a:r>
              <a:rPr lang="en-US" dirty="0" smtClean="0"/>
              <a:t>* Execution time is defined at object creation</a:t>
            </a:r>
          </a:p>
          <a:p>
            <a:r>
              <a:rPr lang="en-US" dirty="0" smtClean="0"/>
              <a:t>  * A number of seconds from now</a:t>
            </a:r>
          </a:p>
          <a:p>
            <a:r>
              <a:rPr lang="en-US" dirty="0" smtClean="0"/>
              <a:t>  * Or a specific `Time`</a:t>
            </a:r>
          </a:p>
          <a:p>
            <a:r>
              <a:rPr lang="en-US" dirty="0" smtClean="0"/>
              <a:t>* The resulting object is a "future" in the context we previously discussed</a:t>
            </a:r>
          </a:p>
          <a:p>
            <a:r>
              <a:rPr lang="en-US" dirty="0" smtClean="0"/>
              <a:t>* And this implementation supports the same `Obligation` API of `Future` and `Promise`</a:t>
            </a:r>
          </a:p>
          <a:p>
            <a:endParaRPr lang="en-US" dirty="0" smtClean="0"/>
          </a:p>
        </p:txBody>
      </p:sp>
      <p:sp>
        <p:nvSpPr>
          <p:cNvPr id="4" name="Slide Number Placeholder 3"/>
          <p:cNvSpPr>
            <a:spLocks noGrp="1"/>
          </p:cNvSpPr>
          <p:nvPr>
            <p:ph type="sldNum" sz="quarter" idx="10"/>
          </p:nvPr>
        </p:nvSpPr>
        <p:spPr/>
        <p:txBody>
          <a:bodyPr/>
          <a:lstStyle/>
          <a:p>
            <a:fld id="{E87001FA-C91B-554B-8818-6908C4AEBB2D}" type="slidenum">
              <a:rPr lang="en-US" smtClean="0"/>
              <a:t>15</a:t>
            </a:fld>
            <a:endParaRPr lang="en-US"/>
          </a:p>
        </p:txBody>
      </p:sp>
    </p:spTree>
    <p:extLst>
      <p:ext uri="{BB962C8B-B14F-4D97-AF65-F5344CB8AC3E}">
        <p14:creationId xmlns:p14="http://schemas.microsoft.com/office/powerpoint/2010/main" val="5870060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Slide 16: More fun with </a:t>
            </a:r>
            <a:r>
              <a:rPr lang="en-US" dirty="0" err="1" smtClean="0"/>
              <a:t>ScheduledTask</a:t>
            </a:r>
            <a:endParaRPr lang="en-US" dirty="0" smtClean="0"/>
          </a:p>
          <a:p>
            <a:endParaRPr lang="en-US" dirty="0" smtClean="0"/>
          </a:p>
          <a:p>
            <a:r>
              <a:rPr lang="en-US" dirty="0" smtClean="0"/>
              <a:t>* This implementation of `</a:t>
            </a:r>
            <a:r>
              <a:rPr lang="en-US" dirty="0" err="1" smtClean="0"/>
              <a:t>ScheduledTask</a:t>
            </a:r>
            <a:r>
              <a:rPr lang="en-US" dirty="0" smtClean="0"/>
              <a:t>` mixes in Ruby's `Observable` module</a:t>
            </a:r>
          </a:p>
          <a:p>
            <a:r>
              <a:rPr lang="en-US" dirty="0" smtClean="0"/>
              <a:t>* And a `:pending` task can also be cancelled with the `#cancel` method</a:t>
            </a:r>
          </a:p>
          <a:p>
            <a:endParaRPr lang="en-US" dirty="0" smtClean="0"/>
          </a:p>
        </p:txBody>
      </p:sp>
      <p:sp>
        <p:nvSpPr>
          <p:cNvPr id="4" name="Slide Number Placeholder 3"/>
          <p:cNvSpPr>
            <a:spLocks noGrp="1"/>
          </p:cNvSpPr>
          <p:nvPr>
            <p:ph type="sldNum" sz="quarter" idx="10"/>
          </p:nvPr>
        </p:nvSpPr>
        <p:spPr/>
        <p:txBody>
          <a:bodyPr/>
          <a:lstStyle/>
          <a:p>
            <a:fld id="{E87001FA-C91B-554B-8818-6908C4AEBB2D}" type="slidenum">
              <a:rPr lang="en-US" smtClean="0"/>
              <a:t>16</a:t>
            </a:fld>
            <a:endParaRPr lang="en-US"/>
          </a:p>
        </p:txBody>
      </p:sp>
    </p:spTree>
    <p:extLst>
      <p:ext uri="{BB962C8B-B14F-4D97-AF65-F5344CB8AC3E}">
        <p14:creationId xmlns:p14="http://schemas.microsoft.com/office/powerpoint/2010/main" val="34288058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Slide 17: And so on and so on and so on...</a:t>
            </a:r>
          </a:p>
          <a:p>
            <a:endParaRPr lang="en-US" dirty="0" smtClean="0"/>
          </a:p>
          <a:p>
            <a:r>
              <a:rPr lang="en-US" dirty="0" smtClean="0"/>
              <a:t>* The other `</a:t>
            </a:r>
            <a:r>
              <a:rPr lang="en-US" dirty="0" err="1" smtClean="0"/>
              <a:t>cron</a:t>
            </a:r>
            <a:r>
              <a:rPr lang="en-US" dirty="0" smtClean="0"/>
              <a:t>`-</a:t>
            </a:r>
            <a:r>
              <a:rPr lang="en-US" dirty="0" err="1" smtClean="0"/>
              <a:t>ish</a:t>
            </a:r>
            <a:r>
              <a:rPr lang="en-US" dirty="0" smtClean="0"/>
              <a:t> goodness we sometimes want to implement in code is a repetitive task</a:t>
            </a:r>
            <a:r>
              <a:rPr lang="en-US" baseline="0" dirty="0" smtClean="0"/>
              <a:t> </a:t>
            </a:r>
            <a:r>
              <a:rPr lang="en-US" dirty="0" smtClean="0"/>
              <a:t>that happens over and over and over again at regular intervals.</a:t>
            </a:r>
          </a:p>
          <a:p>
            <a:r>
              <a:rPr lang="en-US" dirty="0" smtClean="0"/>
              <a:t>*</a:t>
            </a:r>
            <a:r>
              <a:rPr lang="en-US" baseline="0" dirty="0" smtClean="0"/>
              <a:t> </a:t>
            </a:r>
            <a:r>
              <a:rPr lang="en-US" dirty="0" smtClean="0"/>
              <a:t>For this we use the</a:t>
            </a:r>
            <a:r>
              <a:rPr lang="en-US" baseline="0" dirty="0" smtClean="0"/>
              <a:t> </a:t>
            </a:r>
            <a:r>
              <a:rPr lang="en-US" dirty="0" smtClean="0"/>
              <a:t>`</a:t>
            </a:r>
            <a:r>
              <a:rPr lang="en-US" dirty="0" err="1" smtClean="0"/>
              <a:t>TimerTask</a:t>
            </a:r>
            <a:r>
              <a:rPr lang="en-US" dirty="0" smtClean="0"/>
              <a:t>` class.</a:t>
            </a:r>
          </a:p>
          <a:p>
            <a:r>
              <a:rPr lang="en-US" dirty="0" smtClean="0"/>
              <a:t>* This implementation is loosely based on the Java class of the same name</a:t>
            </a:r>
          </a:p>
          <a:p>
            <a:r>
              <a:rPr lang="en-US" dirty="0" smtClean="0"/>
              <a:t>* http://</a:t>
            </a:r>
            <a:r>
              <a:rPr lang="en-US" dirty="0" err="1" smtClean="0"/>
              <a:t>docs.oracle.com</a:t>
            </a:r>
            <a:r>
              <a:rPr lang="en-US" dirty="0" smtClean="0"/>
              <a:t>/</a:t>
            </a:r>
            <a:r>
              <a:rPr lang="en-US" dirty="0" err="1" smtClean="0"/>
              <a:t>javase</a:t>
            </a:r>
            <a:r>
              <a:rPr lang="en-US" dirty="0" smtClean="0"/>
              <a:t>/7/docs/</a:t>
            </a:r>
            <a:r>
              <a:rPr lang="en-US" dirty="0" err="1" smtClean="0"/>
              <a:t>api</a:t>
            </a:r>
            <a:r>
              <a:rPr lang="en-US" dirty="0" smtClean="0"/>
              <a:t>/java/</a:t>
            </a:r>
            <a:r>
              <a:rPr lang="en-US" dirty="0" err="1" smtClean="0"/>
              <a:t>util</a:t>
            </a:r>
            <a:r>
              <a:rPr lang="en-US" dirty="0" smtClean="0"/>
              <a:t>/</a:t>
            </a:r>
            <a:r>
              <a:rPr lang="en-US" dirty="0" err="1" smtClean="0"/>
              <a:t>TimerTask.html</a:t>
            </a:r>
            <a:r>
              <a:rPr lang="en-US" dirty="0" smtClean="0"/>
              <a:t>)</a:t>
            </a:r>
          </a:p>
          <a:p>
            <a:endParaRPr lang="en-US" dirty="0" smtClean="0"/>
          </a:p>
        </p:txBody>
      </p:sp>
      <p:sp>
        <p:nvSpPr>
          <p:cNvPr id="4" name="Slide Number Placeholder 3"/>
          <p:cNvSpPr>
            <a:spLocks noGrp="1"/>
          </p:cNvSpPr>
          <p:nvPr>
            <p:ph type="sldNum" sz="quarter" idx="10"/>
          </p:nvPr>
        </p:nvSpPr>
        <p:spPr/>
        <p:txBody>
          <a:bodyPr/>
          <a:lstStyle/>
          <a:p>
            <a:fld id="{E87001FA-C91B-554B-8818-6908C4AEBB2D}" type="slidenum">
              <a:rPr lang="en-US" smtClean="0"/>
              <a:t>17</a:t>
            </a:fld>
            <a:endParaRPr lang="en-US"/>
          </a:p>
        </p:txBody>
      </p:sp>
    </p:spTree>
    <p:extLst>
      <p:ext uri="{BB962C8B-B14F-4D97-AF65-F5344CB8AC3E}">
        <p14:creationId xmlns:p14="http://schemas.microsoft.com/office/powerpoint/2010/main" val="28051871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Slide 18: Simple </a:t>
            </a:r>
            <a:r>
              <a:rPr lang="en-US" dirty="0" err="1" smtClean="0"/>
              <a:t>TimerTask</a:t>
            </a:r>
            <a:endParaRPr lang="en-US" dirty="0" smtClean="0"/>
          </a:p>
          <a:p>
            <a:endParaRPr lang="en-US" dirty="0" smtClean="0"/>
          </a:p>
          <a:p>
            <a:r>
              <a:rPr lang="en-US" dirty="0" smtClean="0"/>
              <a:t>* Want to perform an operation at regular intervals (every 10 seconds, every 5 minutes, etc.)</a:t>
            </a:r>
          </a:p>
          <a:p>
            <a:r>
              <a:rPr lang="en-US" dirty="0" smtClean="0"/>
              <a:t>* Can be stopped and restarted at will</a:t>
            </a:r>
          </a:p>
          <a:p>
            <a:endParaRPr lang="en-US" dirty="0" smtClean="0"/>
          </a:p>
        </p:txBody>
      </p:sp>
      <p:sp>
        <p:nvSpPr>
          <p:cNvPr id="4" name="Slide Number Placeholder 3"/>
          <p:cNvSpPr>
            <a:spLocks noGrp="1"/>
          </p:cNvSpPr>
          <p:nvPr>
            <p:ph type="sldNum" sz="quarter" idx="10"/>
          </p:nvPr>
        </p:nvSpPr>
        <p:spPr/>
        <p:txBody>
          <a:bodyPr/>
          <a:lstStyle/>
          <a:p>
            <a:fld id="{E87001FA-C91B-554B-8818-6908C4AEBB2D}" type="slidenum">
              <a:rPr lang="en-US" smtClean="0"/>
              <a:t>18</a:t>
            </a:fld>
            <a:endParaRPr lang="en-US"/>
          </a:p>
        </p:txBody>
      </p:sp>
    </p:spTree>
    <p:extLst>
      <p:ext uri="{BB962C8B-B14F-4D97-AF65-F5344CB8AC3E}">
        <p14:creationId xmlns:p14="http://schemas.microsoft.com/office/powerpoint/2010/main" val="110012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Slide 19: </a:t>
            </a:r>
            <a:r>
              <a:rPr lang="en-US" dirty="0" err="1" smtClean="0"/>
              <a:t>TimerTask</a:t>
            </a:r>
            <a:r>
              <a:rPr lang="en-US" dirty="0" smtClean="0"/>
              <a:t> with observation</a:t>
            </a:r>
          </a:p>
          <a:p>
            <a:endParaRPr lang="en-US" dirty="0" smtClean="0"/>
          </a:p>
          <a:p>
            <a:r>
              <a:rPr lang="en-US" dirty="0" smtClean="0"/>
              <a:t>* The `</a:t>
            </a:r>
            <a:r>
              <a:rPr lang="en-US" dirty="0" err="1" smtClean="0"/>
              <a:t>TimerTask</a:t>
            </a:r>
            <a:r>
              <a:rPr lang="en-US" dirty="0" smtClean="0"/>
              <a:t>` class includes the `Observable` </a:t>
            </a:r>
            <a:r>
              <a:rPr lang="en-US" dirty="0" err="1" smtClean="0"/>
              <a:t>mixin</a:t>
            </a:r>
            <a:r>
              <a:rPr lang="en-US" dirty="0" smtClean="0"/>
              <a:t> module</a:t>
            </a:r>
          </a:p>
          <a:p>
            <a:endParaRPr lang="en-US" dirty="0" smtClean="0"/>
          </a:p>
        </p:txBody>
      </p:sp>
      <p:sp>
        <p:nvSpPr>
          <p:cNvPr id="4" name="Slide Number Placeholder 3"/>
          <p:cNvSpPr>
            <a:spLocks noGrp="1"/>
          </p:cNvSpPr>
          <p:nvPr>
            <p:ph type="sldNum" sz="quarter" idx="10"/>
          </p:nvPr>
        </p:nvSpPr>
        <p:spPr/>
        <p:txBody>
          <a:bodyPr/>
          <a:lstStyle/>
          <a:p>
            <a:fld id="{E87001FA-C91B-554B-8818-6908C4AEBB2D}" type="slidenum">
              <a:rPr lang="en-US" smtClean="0"/>
              <a:t>19</a:t>
            </a:fld>
            <a:endParaRPr lang="en-US"/>
          </a:p>
        </p:txBody>
      </p:sp>
    </p:spTree>
    <p:extLst>
      <p:ext uri="{BB962C8B-B14F-4D97-AF65-F5344CB8AC3E}">
        <p14:creationId xmlns:p14="http://schemas.microsoft.com/office/powerpoint/2010/main" val="7817923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Slide 2: Crash Test Dummy</a:t>
            </a:r>
          </a:p>
          <a:p>
            <a:endParaRPr lang="en-US" dirty="0" smtClean="0"/>
          </a:p>
          <a:p>
            <a:r>
              <a:rPr lang="en-US" dirty="0" smtClean="0"/>
              <a:t>Before we start looking at the code, we need a crash test dummy.</a:t>
            </a:r>
          </a:p>
          <a:p>
            <a:endParaRPr lang="en-US" dirty="0" smtClean="0"/>
          </a:p>
          <a:p>
            <a:r>
              <a:rPr lang="en-US" dirty="0" smtClean="0"/>
              <a:t>* Often when showing sample concurrent code we use `sleep` statements to simulate non-determinism</a:t>
            </a:r>
          </a:p>
          <a:p>
            <a:r>
              <a:rPr lang="en-US" dirty="0" smtClean="0"/>
              <a:t>* This works, but is something of a cop-out</a:t>
            </a:r>
          </a:p>
          <a:p>
            <a:r>
              <a:rPr lang="en-US" dirty="0" smtClean="0"/>
              <a:t>* For this presentation I have created a small class for test driving our sample code</a:t>
            </a:r>
          </a:p>
          <a:p>
            <a:endParaRPr lang="en-US" dirty="0" smtClean="0"/>
          </a:p>
        </p:txBody>
      </p:sp>
      <p:sp>
        <p:nvSpPr>
          <p:cNvPr id="4" name="Slide Number Placeholder 3"/>
          <p:cNvSpPr>
            <a:spLocks noGrp="1"/>
          </p:cNvSpPr>
          <p:nvPr>
            <p:ph type="sldNum" sz="quarter" idx="10"/>
          </p:nvPr>
        </p:nvSpPr>
        <p:spPr/>
        <p:txBody>
          <a:bodyPr/>
          <a:lstStyle/>
          <a:p>
            <a:fld id="{E87001FA-C91B-554B-8818-6908C4AEBB2D}" type="slidenum">
              <a:rPr lang="en-US" smtClean="0"/>
              <a:t>2</a:t>
            </a:fld>
            <a:endParaRPr lang="en-US"/>
          </a:p>
        </p:txBody>
      </p:sp>
    </p:spTree>
    <p:extLst>
      <p:ext uri="{BB962C8B-B14F-4D97-AF65-F5344CB8AC3E}">
        <p14:creationId xmlns:p14="http://schemas.microsoft.com/office/powerpoint/2010/main" val="321468389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Slide 20: </a:t>
            </a:r>
            <a:r>
              <a:rPr lang="en-US" dirty="0" err="1" smtClean="0"/>
              <a:t>TimerTask</a:t>
            </a:r>
            <a:r>
              <a:rPr lang="en-US" dirty="0" smtClean="0"/>
              <a:t> that changes its own execution</a:t>
            </a:r>
          </a:p>
          <a:p>
            <a:endParaRPr lang="en-US" dirty="0" smtClean="0"/>
          </a:p>
          <a:p>
            <a:r>
              <a:rPr lang="en-US" dirty="0" smtClean="0"/>
              <a:t>* In rare cases a `</a:t>
            </a:r>
            <a:r>
              <a:rPr lang="en-US" dirty="0" err="1" smtClean="0"/>
              <a:t>TimerTask</a:t>
            </a:r>
            <a:r>
              <a:rPr lang="en-US" dirty="0" smtClean="0"/>
              <a:t>` may want to update its own execution lifecycle</a:t>
            </a:r>
          </a:p>
          <a:p>
            <a:r>
              <a:rPr lang="en-US" dirty="0" smtClean="0"/>
              <a:t>* On execution a reference to the task object will be passed as the first block parameter</a:t>
            </a:r>
          </a:p>
          <a:p>
            <a:r>
              <a:rPr lang="en-US" dirty="0" smtClean="0"/>
              <a:t>* The task can then alter its own lifecycle, even shutting itself down</a:t>
            </a:r>
          </a:p>
          <a:p>
            <a:endParaRPr lang="en-US" dirty="0" smtClean="0"/>
          </a:p>
        </p:txBody>
      </p:sp>
      <p:sp>
        <p:nvSpPr>
          <p:cNvPr id="4" name="Slide Number Placeholder 3"/>
          <p:cNvSpPr>
            <a:spLocks noGrp="1"/>
          </p:cNvSpPr>
          <p:nvPr>
            <p:ph type="sldNum" sz="quarter" idx="10"/>
          </p:nvPr>
        </p:nvSpPr>
        <p:spPr/>
        <p:txBody>
          <a:bodyPr/>
          <a:lstStyle/>
          <a:p>
            <a:fld id="{E87001FA-C91B-554B-8818-6908C4AEBB2D}" type="slidenum">
              <a:rPr lang="en-US" smtClean="0"/>
              <a:t>20</a:t>
            </a:fld>
            <a:endParaRPr lang="en-US"/>
          </a:p>
        </p:txBody>
      </p:sp>
    </p:spTree>
    <p:extLst>
      <p:ext uri="{BB962C8B-B14F-4D97-AF65-F5344CB8AC3E}">
        <p14:creationId xmlns:p14="http://schemas.microsoft.com/office/powerpoint/2010/main" val="25229432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Slide 21: All the world's a stage</a:t>
            </a:r>
          </a:p>
          <a:p>
            <a:endParaRPr lang="en-US" dirty="0" smtClean="0"/>
          </a:p>
          <a:p>
            <a:r>
              <a:rPr lang="en-US" dirty="0" smtClean="0"/>
              <a:t>The actor model is becoming very popular lately, largely due to interest in </a:t>
            </a:r>
            <a:r>
              <a:rPr lang="en-US" dirty="0" err="1" smtClean="0"/>
              <a:t>Erlang</a:t>
            </a:r>
            <a:r>
              <a:rPr lang="en-US" dirty="0" smtClean="0"/>
              <a:t>. Actors are also surprisingly controversial in some circles.</a:t>
            </a:r>
          </a:p>
          <a:p>
            <a:endParaRPr lang="en-US" dirty="0" smtClean="0"/>
          </a:p>
          <a:p>
            <a:r>
              <a:rPr lang="en-US" dirty="0" smtClean="0"/>
              <a:t>* The actor model was first proposed in 1973 by Originally proposed in 1973 by Carl Hewitt, Peter Bishop, and Richard </a:t>
            </a:r>
            <a:r>
              <a:rPr lang="en-US" dirty="0" err="1" smtClean="0"/>
              <a:t>Steiger</a:t>
            </a:r>
            <a:r>
              <a:rPr lang="en-US" dirty="0" smtClean="0"/>
              <a:t> at the M.I.T. Artificial Intelligence Laboratory</a:t>
            </a:r>
          </a:p>
          <a:p>
            <a:r>
              <a:rPr lang="en-US" dirty="0" smtClean="0"/>
              <a:t>* Much has changed since 1973</a:t>
            </a:r>
          </a:p>
          <a:p>
            <a:r>
              <a:rPr lang="en-US" dirty="0" smtClean="0"/>
              <a:t>* There is not universally accepted strict definition of what an actor is</a:t>
            </a:r>
          </a:p>
          <a:p>
            <a:r>
              <a:rPr lang="en-US" dirty="0" smtClean="0"/>
              <a:t>* Most would agree on the general idea but arguments over the details abound</a:t>
            </a:r>
          </a:p>
          <a:p>
            <a:r>
              <a:rPr lang="en-US" dirty="0" smtClean="0"/>
              <a:t>* Actor implementations vary widely--no two are the same</a:t>
            </a:r>
          </a:p>
          <a:p>
            <a:endParaRPr lang="en-US" dirty="0" smtClean="0"/>
          </a:p>
          <a:p>
            <a:r>
              <a:rPr lang="en-US" dirty="0" smtClean="0"/>
              <a:t>### What is an actor?</a:t>
            </a:r>
          </a:p>
          <a:p>
            <a:endParaRPr lang="en-US" dirty="0" smtClean="0"/>
          </a:p>
          <a:p>
            <a:r>
              <a:rPr lang="en-US" dirty="0" smtClean="0"/>
              <a:t>My definition:</a:t>
            </a:r>
          </a:p>
          <a:p>
            <a:endParaRPr lang="en-US" dirty="0" smtClean="0"/>
          </a:p>
          <a:p>
            <a:pPr marL="171450" indent="-171450">
              <a:buFont typeface="Wingdings" charset="0"/>
              <a:buChar char="Ø"/>
            </a:pPr>
            <a:r>
              <a:rPr lang="en-US" dirty="0" smtClean="0"/>
              <a:t>An independent, concurrent, single-purpose, computational entity that communicates exclusively via message passing.</a:t>
            </a:r>
          </a:p>
          <a:p>
            <a:pPr marL="0" indent="0">
              <a:buFont typeface="Wingdings" charset="0"/>
              <a:buNone/>
            </a:pPr>
            <a:endParaRPr lang="en-US" dirty="0" smtClean="0"/>
          </a:p>
        </p:txBody>
      </p:sp>
      <p:sp>
        <p:nvSpPr>
          <p:cNvPr id="4" name="Slide Number Placeholder 3"/>
          <p:cNvSpPr>
            <a:spLocks noGrp="1"/>
          </p:cNvSpPr>
          <p:nvPr>
            <p:ph type="sldNum" sz="quarter" idx="10"/>
          </p:nvPr>
        </p:nvSpPr>
        <p:spPr/>
        <p:txBody>
          <a:bodyPr/>
          <a:lstStyle/>
          <a:p>
            <a:fld id="{E87001FA-C91B-554B-8818-6908C4AEBB2D}" type="slidenum">
              <a:rPr lang="en-US" smtClean="0"/>
              <a:t>21</a:t>
            </a:fld>
            <a:endParaRPr lang="en-US"/>
          </a:p>
        </p:txBody>
      </p:sp>
    </p:spTree>
    <p:extLst>
      <p:ext uri="{BB962C8B-B14F-4D97-AF65-F5344CB8AC3E}">
        <p14:creationId xmlns:p14="http://schemas.microsoft.com/office/powerpoint/2010/main" val="25153452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Slide 22: Actor and an Actor pool</a:t>
            </a:r>
          </a:p>
          <a:p>
            <a:endParaRPr lang="en-US" dirty="0" smtClean="0"/>
          </a:p>
          <a:p>
            <a:r>
              <a:rPr lang="en-US" dirty="0" smtClean="0"/>
              <a:t>* The Actor class in this library is based solely on the Actor task defined in the </a:t>
            </a:r>
            <a:r>
              <a:rPr lang="en-US" dirty="0" err="1" smtClean="0"/>
              <a:t>Scala</a:t>
            </a:r>
            <a:r>
              <a:rPr lang="en-US" dirty="0" smtClean="0"/>
              <a:t> standard library.</a:t>
            </a:r>
          </a:p>
          <a:p>
            <a:r>
              <a:rPr lang="en-US" dirty="0" smtClean="0"/>
              <a:t>* http://</a:t>
            </a:r>
            <a:r>
              <a:rPr lang="en-US" dirty="0" err="1" smtClean="0"/>
              <a:t>www.scala-lang.org</a:t>
            </a:r>
            <a:r>
              <a:rPr lang="en-US" dirty="0" smtClean="0"/>
              <a:t>/</a:t>
            </a:r>
            <a:r>
              <a:rPr lang="en-US" dirty="0" err="1" smtClean="0"/>
              <a:t>api</a:t>
            </a:r>
            <a:r>
              <a:rPr lang="en-US" dirty="0" smtClean="0"/>
              <a:t>/current/</a:t>
            </a:r>
            <a:r>
              <a:rPr lang="en-US" dirty="0" err="1" smtClean="0"/>
              <a:t>index.html#scala.actors.Actor</a:t>
            </a:r>
            <a:endParaRPr lang="en-US" dirty="0" smtClean="0"/>
          </a:p>
          <a:p>
            <a:r>
              <a:rPr lang="en-US" dirty="0" smtClean="0"/>
              <a:t>* It does not implement all the features of </a:t>
            </a:r>
            <a:r>
              <a:rPr lang="en-US" dirty="0" err="1" smtClean="0"/>
              <a:t>Scala's</a:t>
            </a:r>
            <a:r>
              <a:rPr lang="en-US" dirty="0" smtClean="0"/>
              <a:t> Actor</a:t>
            </a:r>
          </a:p>
          <a:p>
            <a:r>
              <a:rPr lang="en-US" dirty="0" smtClean="0"/>
              <a:t>* But its behavior for what *has* been implemented is nearly identical</a:t>
            </a:r>
          </a:p>
          <a:p>
            <a:r>
              <a:rPr lang="en-US" dirty="0" smtClean="0"/>
              <a:t>* The excluded features mostly deal with </a:t>
            </a:r>
            <a:r>
              <a:rPr lang="en-US" dirty="0" err="1" smtClean="0"/>
              <a:t>Scala's</a:t>
            </a:r>
            <a:r>
              <a:rPr lang="en-US" dirty="0" smtClean="0"/>
              <a:t> message semantics, strong typing,</a:t>
            </a:r>
          </a:p>
          <a:p>
            <a:r>
              <a:rPr lang="en-US" dirty="0" smtClean="0"/>
              <a:t>  and other characteristics of </a:t>
            </a:r>
            <a:r>
              <a:rPr lang="en-US" dirty="0" err="1" smtClean="0"/>
              <a:t>Scala</a:t>
            </a:r>
            <a:r>
              <a:rPr lang="en-US" dirty="0" smtClean="0"/>
              <a:t> that don't really apply to Ruby.</a:t>
            </a:r>
          </a:p>
          <a:p>
            <a:r>
              <a:rPr lang="en-US" dirty="0" smtClean="0"/>
              <a:t>* Unlike most of the abstractions in this library, `Actor` takes an *object-oriented*</a:t>
            </a:r>
          </a:p>
          <a:p>
            <a:r>
              <a:rPr lang="en-US" dirty="0" smtClean="0"/>
              <a:t>  approach to asynchronous concurrency, rather than a *functional programming* approach</a:t>
            </a:r>
          </a:p>
          <a:p>
            <a:r>
              <a:rPr lang="en-US" dirty="0" smtClean="0"/>
              <a:t>* Actors are defined by </a:t>
            </a:r>
            <a:r>
              <a:rPr lang="en-US" dirty="0" err="1" smtClean="0"/>
              <a:t>subclassing</a:t>
            </a:r>
            <a:r>
              <a:rPr lang="en-US" dirty="0" smtClean="0"/>
              <a:t> the `Concurrent::Actor` class and overriding the `#act` method</a:t>
            </a:r>
          </a:p>
          <a:p>
            <a:r>
              <a:rPr lang="en-US" dirty="0" smtClean="0"/>
              <a:t>* Actors can also be pooled--a collection of actors share the same mailbox</a:t>
            </a:r>
          </a:p>
          <a:p>
            <a:endParaRPr lang="en-US" dirty="0" smtClean="0"/>
          </a:p>
        </p:txBody>
      </p:sp>
      <p:sp>
        <p:nvSpPr>
          <p:cNvPr id="4" name="Slide Number Placeholder 3"/>
          <p:cNvSpPr>
            <a:spLocks noGrp="1"/>
          </p:cNvSpPr>
          <p:nvPr>
            <p:ph type="sldNum" sz="quarter" idx="10"/>
          </p:nvPr>
        </p:nvSpPr>
        <p:spPr/>
        <p:txBody>
          <a:bodyPr/>
          <a:lstStyle/>
          <a:p>
            <a:fld id="{E87001FA-C91B-554B-8818-6908C4AEBB2D}" type="slidenum">
              <a:rPr lang="en-US" smtClean="0"/>
              <a:t>22</a:t>
            </a:fld>
            <a:endParaRPr lang="en-US"/>
          </a:p>
        </p:txBody>
      </p:sp>
    </p:spTree>
    <p:extLst>
      <p:ext uri="{BB962C8B-B14F-4D97-AF65-F5344CB8AC3E}">
        <p14:creationId xmlns:p14="http://schemas.microsoft.com/office/powerpoint/2010/main" val="7967419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Slide 23: Different ways to post</a:t>
            </a:r>
          </a:p>
          <a:p>
            <a:endParaRPr lang="en-US" dirty="0" smtClean="0"/>
          </a:p>
          <a:p>
            <a:r>
              <a:rPr lang="en-US" dirty="0" smtClean="0"/>
              <a:t>* There are several variations of the `#post` method available</a:t>
            </a:r>
          </a:p>
          <a:p>
            <a:r>
              <a:rPr lang="en-US" dirty="0" smtClean="0"/>
              <a:t>* The `#post?` method returns a "future" object that can be queried for the result</a:t>
            </a:r>
          </a:p>
          <a:p>
            <a:r>
              <a:rPr lang="en-US" dirty="0" smtClean="0"/>
              <a:t>* The `post!` method blocks and waits for the result</a:t>
            </a:r>
          </a:p>
          <a:p>
            <a:r>
              <a:rPr lang="en-US" dirty="0" smtClean="0"/>
              <a:t>  * `Concurrent::Runnable::</a:t>
            </a:r>
            <a:r>
              <a:rPr lang="en-US" dirty="0" err="1" smtClean="0"/>
              <a:t>LifecycleError</a:t>
            </a:r>
            <a:r>
              <a:rPr lang="en-US" dirty="0" smtClean="0"/>
              <a:t>` will be raised if the message cannot be</a:t>
            </a:r>
          </a:p>
          <a:p>
            <a:r>
              <a:rPr lang="en-US" dirty="0" smtClean="0"/>
              <a:t>    queued, such as when the `Actor` is not running.</a:t>
            </a:r>
          </a:p>
          <a:p>
            <a:r>
              <a:rPr lang="en-US" dirty="0" smtClean="0"/>
              <a:t>  * `Concurrent::</a:t>
            </a:r>
            <a:r>
              <a:rPr lang="en-US" dirty="0" err="1" smtClean="0"/>
              <a:t>TimeoutError</a:t>
            </a:r>
            <a:r>
              <a:rPr lang="en-US" dirty="0" smtClean="0"/>
              <a:t>` will be raised if the message is not processed within</a:t>
            </a:r>
          </a:p>
          <a:p>
            <a:r>
              <a:rPr lang="en-US" dirty="0" smtClean="0"/>
              <a:t>    the designated timeout period</a:t>
            </a:r>
          </a:p>
          <a:p>
            <a:r>
              <a:rPr lang="en-US" dirty="0" smtClean="0"/>
              <a:t>  * Any exception raised during message processing will be re-raised after all</a:t>
            </a:r>
          </a:p>
          <a:p>
            <a:r>
              <a:rPr lang="en-US" dirty="0" smtClean="0"/>
              <a:t>    post-processing operations (such as observer callbacks) have completed</a:t>
            </a:r>
          </a:p>
          <a:p>
            <a:endParaRPr lang="en-US" dirty="0" smtClean="0"/>
          </a:p>
        </p:txBody>
      </p:sp>
      <p:sp>
        <p:nvSpPr>
          <p:cNvPr id="4" name="Slide Number Placeholder 3"/>
          <p:cNvSpPr>
            <a:spLocks noGrp="1"/>
          </p:cNvSpPr>
          <p:nvPr>
            <p:ph type="sldNum" sz="quarter" idx="10"/>
          </p:nvPr>
        </p:nvSpPr>
        <p:spPr/>
        <p:txBody>
          <a:bodyPr/>
          <a:lstStyle/>
          <a:p>
            <a:fld id="{E87001FA-C91B-554B-8818-6908C4AEBB2D}" type="slidenum">
              <a:rPr lang="en-US" smtClean="0"/>
              <a:t>23</a:t>
            </a:fld>
            <a:endParaRPr lang="en-US"/>
          </a:p>
        </p:txBody>
      </p:sp>
    </p:spTree>
    <p:extLst>
      <p:ext uri="{BB962C8B-B14F-4D97-AF65-F5344CB8AC3E}">
        <p14:creationId xmlns:p14="http://schemas.microsoft.com/office/powerpoint/2010/main" val="38499733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Slide 24: Actor with observation</a:t>
            </a:r>
          </a:p>
          <a:p>
            <a:endParaRPr lang="en-US" dirty="0" smtClean="0"/>
          </a:p>
          <a:p>
            <a:r>
              <a:rPr lang="en-US" dirty="0" smtClean="0"/>
              <a:t>* It should be no surprise by this time that `Actor` includes the `Observable` </a:t>
            </a:r>
            <a:r>
              <a:rPr lang="en-US" dirty="0" err="1" smtClean="0"/>
              <a:t>mixin</a:t>
            </a:r>
            <a:endParaRPr lang="en-US" dirty="0" smtClean="0"/>
          </a:p>
          <a:p>
            <a:r>
              <a:rPr lang="en-US" dirty="0" smtClean="0"/>
              <a:t>  module and can be observed in standard fashion</a:t>
            </a:r>
          </a:p>
          <a:p>
            <a:r>
              <a:rPr lang="en-US" dirty="0" smtClean="0"/>
              <a:t>* Note that the observer's `#update` method also receives the message as an argument</a:t>
            </a:r>
          </a:p>
          <a:p>
            <a:endParaRPr lang="en-US" dirty="0" smtClean="0"/>
          </a:p>
        </p:txBody>
      </p:sp>
      <p:sp>
        <p:nvSpPr>
          <p:cNvPr id="4" name="Slide Number Placeholder 3"/>
          <p:cNvSpPr>
            <a:spLocks noGrp="1"/>
          </p:cNvSpPr>
          <p:nvPr>
            <p:ph type="sldNum" sz="quarter" idx="10"/>
          </p:nvPr>
        </p:nvSpPr>
        <p:spPr/>
        <p:txBody>
          <a:bodyPr/>
          <a:lstStyle/>
          <a:p>
            <a:fld id="{E87001FA-C91B-554B-8818-6908C4AEBB2D}" type="slidenum">
              <a:rPr lang="en-US" smtClean="0"/>
              <a:t>24</a:t>
            </a:fld>
            <a:endParaRPr lang="en-US"/>
          </a:p>
        </p:txBody>
      </p:sp>
    </p:spTree>
    <p:extLst>
      <p:ext uri="{BB962C8B-B14F-4D97-AF65-F5344CB8AC3E}">
        <p14:creationId xmlns:p14="http://schemas.microsoft.com/office/powerpoint/2010/main" val="161219911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Slide 25: Actor Ping Pong</a:t>
            </a:r>
          </a:p>
          <a:p>
            <a:endParaRPr lang="en-US" dirty="0" smtClean="0"/>
          </a:p>
          <a:p>
            <a:r>
              <a:rPr lang="en-US" dirty="0" smtClean="0"/>
              <a:t>* The canonical actor example seems to be two actors playing ping pong</a:t>
            </a:r>
          </a:p>
          <a:p>
            <a:r>
              <a:rPr lang="en-US" dirty="0" smtClean="0"/>
              <a:t>* This is a Ruby variant of a </a:t>
            </a:r>
            <a:r>
              <a:rPr lang="en-US" dirty="0" err="1" smtClean="0"/>
              <a:t>Scala</a:t>
            </a:r>
            <a:r>
              <a:rPr lang="en-US" dirty="0" smtClean="0"/>
              <a:t> version implemented in a well-known tutorial</a:t>
            </a:r>
          </a:p>
          <a:p>
            <a:r>
              <a:rPr lang="en-US" dirty="0" smtClean="0"/>
              <a:t>* http://</a:t>
            </a:r>
            <a:r>
              <a:rPr lang="en-US" dirty="0" err="1" smtClean="0"/>
              <a:t>www.scala-lang.org</a:t>
            </a:r>
            <a:r>
              <a:rPr lang="en-US" dirty="0" smtClean="0"/>
              <a:t>/old/node/242</a:t>
            </a:r>
          </a:p>
          <a:p>
            <a:endParaRPr lang="en-US" dirty="0" smtClean="0"/>
          </a:p>
        </p:txBody>
      </p:sp>
      <p:sp>
        <p:nvSpPr>
          <p:cNvPr id="4" name="Slide Number Placeholder 3"/>
          <p:cNvSpPr>
            <a:spLocks noGrp="1"/>
          </p:cNvSpPr>
          <p:nvPr>
            <p:ph type="sldNum" sz="quarter" idx="10"/>
          </p:nvPr>
        </p:nvSpPr>
        <p:spPr/>
        <p:txBody>
          <a:bodyPr/>
          <a:lstStyle/>
          <a:p>
            <a:fld id="{E87001FA-C91B-554B-8818-6908C4AEBB2D}" type="slidenum">
              <a:rPr lang="en-US" smtClean="0"/>
              <a:t>25</a:t>
            </a:fld>
            <a:endParaRPr lang="en-US"/>
          </a:p>
        </p:txBody>
      </p:sp>
    </p:spTree>
    <p:extLst>
      <p:ext uri="{BB962C8B-B14F-4D97-AF65-F5344CB8AC3E}">
        <p14:creationId xmlns:p14="http://schemas.microsoft.com/office/powerpoint/2010/main" val="36777748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Slide 26: Who watches the Watchmen?</a:t>
            </a:r>
          </a:p>
          <a:p>
            <a:endParaRPr lang="en-US" dirty="0" smtClean="0"/>
          </a:p>
          <a:p>
            <a:r>
              <a:rPr lang="en-US" dirty="0" smtClean="0"/>
              <a:t>* </a:t>
            </a:r>
            <a:r>
              <a:rPr lang="en-US" dirty="0" err="1" smtClean="0"/>
              <a:t>Erlang</a:t>
            </a:r>
            <a:r>
              <a:rPr lang="en-US" dirty="0" smtClean="0"/>
              <a:t> is known for its fault tolerance, known to be helped achieve nine-nines of uptime (99.9999999%) in one well-known case (http://</a:t>
            </a:r>
            <a:r>
              <a:rPr lang="en-US" dirty="0" err="1" smtClean="0"/>
              <a:t>stackoverflow.com</a:t>
            </a:r>
            <a:r>
              <a:rPr lang="en-US" dirty="0" smtClean="0"/>
              <a:t>/questions/8426897/erlangs-99-9999999-nine-nines-reliability)</a:t>
            </a:r>
          </a:p>
          <a:p>
            <a:r>
              <a:rPr lang="en-US" dirty="0" smtClean="0"/>
              <a:t>* The fault tolerance has less to do with the language and the virtual machine than it does deliberate design decisions</a:t>
            </a:r>
          </a:p>
          <a:p>
            <a:r>
              <a:rPr lang="en-US" dirty="0" smtClean="0"/>
              <a:t>* One key tool for obtaining high uptime is the Supervisor module</a:t>
            </a:r>
          </a:p>
          <a:p>
            <a:r>
              <a:rPr lang="en-US" dirty="0" smtClean="0"/>
              <a:t>* http://</a:t>
            </a:r>
            <a:r>
              <a:rPr lang="en-US" dirty="0" err="1" smtClean="0"/>
              <a:t>www.erlang.org</a:t>
            </a:r>
            <a:r>
              <a:rPr lang="en-US" dirty="0" smtClean="0"/>
              <a:t>/doc/man/</a:t>
            </a:r>
            <a:r>
              <a:rPr lang="en-US" dirty="0" err="1" smtClean="0"/>
              <a:t>supervisor.html</a:t>
            </a:r>
            <a:endParaRPr lang="en-US" dirty="0" smtClean="0"/>
          </a:p>
          <a:p>
            <a:endParaRPr lang="en-US" dirty="0" smtClean="0"/>
          </a:p>
        </p:txBody>
      </p:sp>
      <p:sp>
        <p:nvSpPr>
          <p:cNvPr id="4" name="Slide Number Placeholder 3"/>
          <p:cNvSpPr>
            <a:spLocks noGrp="1"/>
          </p:cNvSpPr>
          <p:nvPr>
            <p:ph type="sldNum" sz="quarter" idx="10"/>
          </p:nvPr>
        </p:nvSpPr>
        <p:spPr/>
        <p:txBody>
          <a:bodyPr/>
          <a:lstStyle/>
          <a:p>
            <a:fld id="{E87001FA-C91B-554B-8818-6908C4AEBB2D}" type="slidenum">
              <a:rPr lang="en-US" smtClean="0"/>
              <a:t>26</a:t>
            </a:fld>
            <a:endParaRPr lang="en-US"/>
          </a:p>
        </p:txBody>
      </p:sp>
    </p:spTree>
    <p:extLst>
      <p:ext uri="{BB962C8B-B14F-4D97-AF65-F5344CB8AC3E}">
        <p14:creationId xmlns:p14="http://schemas.microsoft.com/office/powerpoint/2010/main" val="66799920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Slide 27: The awesome power of the Supervisor</a:t>
            </a:r>
          </a:p>
          <a:p>
            <a:endParaRPr lang="en-US" dirty="0" smtClean="0"/>
          </a:p>
          <a:p>
            <a:r>
              <a:rPr lang="en-US" dirty="0" smtClean="0"/>
              <a:t>This complex example combines actors, actor pools, timer tasks, and supervisors to show the power of the Concurrent Library</a:t>
            </a:r>
          </a:p>
          <a:p>
            <a:endParaRPr lang="en-US" dirty="0" smtClean="0"/>
          </a:p>
          <a:p>
            <a:r>
              <a:rPr lang="en-US" dirty="0" smtClean="0"/>
              <a:t>* The supervisor class in the Concurrent Ruby library is a functionally-complete copy of </a:t>
            </a:r>
            <a:r>
              <a:rPr lang="en-US" dirty="0" err="1" smtClean="0"/>
              <a:t>Erlang's</a:t>
            </a:r>
            <a:r>
              <a:rPr lang="en-US" dirty="0" smtClean="0"/>
              <a:t> supervisor in Ruby</a:t>
            </a:r>
          </a:p>
          <a:p>
            <a:r>
              <a:rPr lang="en-US" dirty="0" smtClean="0"/>
              <a:t>* Can be used with any object that supports three methods: a blocking `#run` method, a `#running?` predicate method, and a `#stop` method that can be called from a different thread</a:t>
            </a:r>
          </a:p>
          <a:p>
            <a:r>
              <a:rPr lang="en-US" dirty="0" smtClean="0"/>
              <a:t>* The `Runnable` </a:t>
            </a:r>
            <a:r>
              <a:rPr lang="en-US" dirty="0" err="1" smtClean="0"/>
              <a:t>mixin</a:t>
            </a:r>
            <a:r>
              <a:rPr lang="en-US" dirty="0" smtClean="0"/>
              <a:t> module in this library provides that functionality</a:t>
            </a:r>
          </a:p>
          <a:p>
            <a:r>
              <a:rPr lang="en-US" dirty="0" smtClean="0"/>
              <a:t>* Simple add one or more workers to the Supervisor and it will manage the lifecycle of the workers, including restarting them on failure</a:t>
            </a:r>
          </a:p>
          <a:p>
            <a:r>
              <a:rPr lang="en-US" dirty="0" smtClean="0"/>
              <a:t>* Supervisors can supervise other supervisors, creating supervisor trees, just like </a:t>
            </a:r>
            <a:r>
              <a:rPr lang="en-US" dirty="0" err="1" smtClean="0"/>
              <a:t>Erlang</a:t>
            </a:r>
            <a:r>
              <a:rPr lang="en-US" dirty="0" smtClean="0"/>
              <a:t> (http://</a:t>
            </a:r>
            <a:r>
              <a:rPr lang="en-US" dirty="0" err="1" smtClean="0"/>
              <a:t>www.erlang.org</a:t>
            </a:r>
            <a:r>
              <a:rPr lang="en-US" dirty="0" smtClean="0"/>
              <a:t>/documentation/doc-4.9.1/doc/</a:t>
            </a:r>
            <a:r>
              <a:rPr lang="en-US" dirty="0" err="1" smtClean="0"/>
              <a:t>design_principles</a:t>
            </a:r>
            <a:r>
              <a:rPr lang="en-US" dirty="0" smtClean="0"/>
              <a:t>/</a:t>
            </a:r>
            <a:r>
              <a:rPr lang="en-US" dirty="0" err="1" smtClean="0"/>
              <a:t>sup_princ.html</a:t>
            </a:r>
            <a:r>
              <a:rPr lang="en-US" dirty="0" smtClean="0"/>
              <a:t>)</a:t>
            </a:r>
          </a:p>
          <a:p>
            <a:endParaRPr lang="en-US" dirty="0" smtClean="0"/>
          </a:p>
          <a:p>
            <a:r>
              <a:rPr lang="en-US" dirty="0" smtClean="0"/>
              <a:t>### Code example</a:t>
            </a:r>
          </a:p>
          <a:p>
            <a:endParaRPr lang="en-US" dirty="0" smtClean="0"/>
          </a:p>
          <a:p>
            <a:r>
              <a:rPr lang="en-US" dirty="0" smtClean="0"/>
              <a:t>* Create a simple actor for obtaining finance information</a:t>
            </a:r>
          </a:p>
          <a:p>
            <a:r>
              <a:rPr lang="en-US" dirty="0" smtClean="0"/>
              <a:t>* Create a pool of actors</a:t>
            </a:r>
          </a:p>
          <a:p>
            <a:r>
              <a:rPr lang="en-US" dirty="0" smtClean="0"/>
              <a:t>* A pool is a set of actors that share a common mailbox and load balance the processing of messages to the shared mailbox</a:t>
            </a:r>
          </a:p>
          <a:p>
            <a:r>
              <a:rPr lang="en-US" dirty="0" smtClean="0"/>
              <a:t>* Create two timer tasks that send messages to the pool at random intervals</a:t>
            </a:r>
          </a:p>
          <a:p>
            <a:r>
              <a:rPr lang="en-US" dirty="0" smtClean="0"/>
              <a:t>* Create a supervisor</a:t>
            </a:r>
          </a:p>
          <a:p>
            <a:r>
              <a:rPr lang="en-US" dirty="0" smtClean="0"/>
              <a:t>* Add the actors and the timer tasks to the supervisor as workers</a:t>
            </a:r>
          </a:p>
          <a:p>
            <a:r>
              <a:rPr lang="en-US" dirty="0" smtClean="0"/>
              <a:t>* Run the supervisor, which runs the workers</a:t>
            </a:r>
          </a:p>
          <a:p>
            <a:r>
              <a:rPr lang="en-US" dirty="0" smtClean="0"/>
              <a:t>* See spot run...</a:t>
            </a:r>
          </a:p>
          <a:p>
            <a:r>
              <a:rPr lang="en-US" dirty="0" smtClean="0"/>
              <a:t>* Stop everything by stopping the supervisor</a:t>
            </a:r>
          </a:p>
          <a:p>
            <a:endParaRPr lang="en-US" dirty="0" smtClean="0"/>
          </a:p>
        </p:txBody>
      </p:sp>
      <p:sp>
        <p:nvSpPr>
          <p:cNvPr id="4" name="Slide Number Placeholder 3"/>
          <p:cNvSpPr>
            <a:spLocks noGrp="1"/>
          </p:cNvSpPr>
          <p:nvPr>
            <p:ph type="sldNum" sz="quarter" idx="10"/>
          </p:nvPr>
        </p:nvSpPr>
        <p:spPr/>
        <p:txBody>
          <a:bodyPr/>
          <a:lstStyle/>
          <a:p>
            <a:fld id="{E87001FA-C91B-554B-8818-6908C4AEBB2D}" type="slidenum">
              <a:rPr lang="en-US" smtClean="0"/>
              <a:t>27</a:t>
            </a:fld>
            <a:endParaRPr lang="en-US"/>
          </a:p>
        </p:txBody>
      </p:sp>
    </p:spTree>
    <p:extLst>
      <p:ext uri="{BB962C8B-B14F-4D97-AF65-F5344CB8AC3E}">
        <p14:creationId xmlns:p14="http://schemas.microsoft.com/office/powerpoint/2010/main" val="281642079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Slide 38: Write Code!</a:t>
            </a:r>
          </a:p>
          <a:p>
            <a:endParaRPr lang="en-US" dirty="0" smtClean="0"/>
          </a:p>
          <a:p>
            <a:r>
              <a:rPr lang="en-US" dirty="0" smtClean="0"/>
              <a:t>*This is my challenge to you: go write concurrent code!*</a:t>
            </a:r>
          </a:p>
          <a:p>
            <a:endParaRPr lang="en-US" dirty="0" smtClean="0"/>
          </a:p>
          <a:p>
            <a:r>
              <a:rPr lang="en-US" dirty="0" smtClean="0"/>
              <a:t>* Concurrency is hard</a:t>
            </a:r>
          </a:p>
          <a:p>
            <a:r>
              <a:rPr lang="en-US" dirty="0" smtClean="0"/>
              <a:t>* Concurrent code behaves differently</a:t>
            </a:r>
          </a:p>
          <a:p>
            <a:r>
              <a:rPr lang="en-US" dirty="0" smtClean="0"/>
              <a:t>* Concurrency requires different ways of thinking</a:t>
            </a:r>
          </a:p>
          <a:p>
            <a:r>
              <a:rPr lang="en-US" dirty="0" smtClean="0"/>
              <a:t>* Concurrency uses different designs</a:t>
            </a:r>
          </a:p>
          <a:p>
            <a:endParaRPr lang="en-US" dirty="0" smtClean="0"/>
          </a:p>
          <a:p>
            <a:r>
              <a:rPr lang="en-US" dirty="0" smtClean="0"/>
              <a:t>*The only way to learn concurrency is to write concurrent code.*</a:t>
            </a:r>
          </a:p>
          <a:p>
            <a:endParaRPr lang="en-US" dirty="0" smtClean="0"/>
          </a:p>
          <a:p>
            <a:r>
              <a:rPr lang="en-US" dirty="0" smtClean="0"/>
              <a:t>* This presentation has shown many powerful things without ever showing `</a:t>
            </a:r>
            <a:r>
              <a:rPr lang="en-US" dirty="0" err="1" smtClean="0"/>
              <a:t>Thread.new</a:t>
            </a:r>
            <a:r>
              <a:rPr lang="en-US" dirty="0" smtClean="0"/>
              <a:t>`</a:t>
            </a:r>
          </a:p>
          <a:p>
            <a:r>
              <a:rPr lang="en-US" dirty="0" smtClean="0"/>
              <a:t>* None of the code examples show more than 30 lines of code</a:t>
            </a:r>
          </a:p>
          <a:p>
            <a:r>
              <a:rPr lang="en-US" dirty="0" smtClean="0"/>
              <a:t>* Most are less than 10 lines</a:t>
            </a:r>
          </a:p>
          <a:p>
            <a:r>
              <a:rPr lang="en-US" dirty="0" smtClean="0"/>
              <a:t>* All of this code was tested in IRB (that's how the output was verified)</a:t>
            </a:r>
          </a:p>
          <a:p>
            <a:r>
              <a:rPr lang="en-US" dirty="0" smtClean="0"/>
              <a:t>* This presentation and all the code is in </a:t>
            </a:r>
            <a:r>
              <a:rPr lang="en-US" dirty="0" err="1" smtClean="0"/>
              <a:t>GitHub</a:t>
            </a:r>
            <a:r>
              <a:rPr lang="en-US" dirty="0" smtClean="0"/>
              <a:t> and there is even a </a:t>
            </a:r>
            <a:r>
              <a:rPr lang="en-US" dirty="0" err="1" smtClean="0"/>
              <a:t>Gemfile</a:t>
            </a:r>
            <a:endParaRPr lang="en-US" dirty="0" smtClean="0"/>
          </a:p>
          <a:p>
            <a:endParaRPr lang="en-US" dirty="0" smtClean="0"/>
          </a:p>
          <a:p>
            <a:r>
              <a:rPr lang="en-US" dirty="0" smtClean="0"/>
              <a:t>*Everyone here now has the ability to write concurrent code.*</a:t>
            </a:r>
          </a:p>
          <a:p>
            <a:endParaRPr lang="en-US" dirty="0" smtClean="0"/>
          </a:p>
          <a:p>
            <a:r>
              <a:rPr lang="en-US" dirty="0" smtClean="0"/>
              <a:t>* Open your favorite editor</a:t>
            </a:r>
          </a:p>
          <a:p>
            <a:r>
              <a:rPr lang="en-US" dirty="0" smtClean="0"/>
              <a:t>* Open a console</a:t>
            </a:r>
          </a:p>
          <a:p>
            <a:r>
              <a:rPr lang="en-US" dirty="0" smtClean="0"/>
              <a:t>* `</a:t>
            </a:r>
            <a:r>
              <a:rPr lang="en-US" dirty="0" err="1" smtClean="0"/>
              <a:t>git</a:t>
            </a:r>
            <a:r>
              <a:rPr lang="en-US" dirty="0" smtClean="0"/>
              <a:t> clone`</a:t>
            </a:r>
          </a:p>
          <a:p>
            <a:r>
              <a:rPr lang="en-US" dirty="0" smtClean="0"/>
              <a:t>* `bundle install`</a:t>
            </a:r>
          </a:p>
          <a:p>
            <a:r>
              <a:rPr lang="en-US" dirty="0" smtClean="0"/>
              <a:t>* `</a:t>
            </a:r>
            <a:r>
              <a:rPr lang="en-US" dirty="0" err="1" smtClean="0"/>
              <a:t>irb</a:t>
            </a:r>
            <a:r>
              <a:rPr lang="en-US" dirty="0" smtClean="0"/>
              <a:t>`</a:t>
            </a:r>
          </a:p>
          <a:p>
            <a:endParaRPr lang="en-US" dirty="0" smtClean="0"/>
          </a:p>
          <a:p>
            <a:r>
              <a:rPr lang="en-US" dirty="0" smtClean="0"/>
              <a:t>*Write Code*</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E87001FA-C91B-554B-8818-6908C4AEBB2D}" type="slidenum">
              <a:rPr lang="en-US" smtClean="0"/>
              <a:t>28</a:t>
            </a:fld>
            <a:endParaRPr lang="en-US"/>
          </a:p>
        </p:txBody>
      </p:sp>
    </p:spTree>
    <p:extLst>
      <p:ext uri="{BB962C8B-B14F-4D97-AF65-F5344CB8AC3E}">
        <p14:creationId xmlns:p14="http://schemas.microsoft.com/office/powerpoint/2010/main" val="31441525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Slide 3: Finance class</a:t>
            </a:r>
          </a:p>
          <a:p>
            <a:endParaRPr lang="en-US" dirty="0" smtClean="0"/>
          </a:p>
          <a:p>
            <a:r>
              <a:rPr lang="en-US" dirty="0" smtClean="0"/>
              <a:t>This class will serve as our crash test dummy. We will use this class in almost all of our sample code. It isn't a very well-designed class but it exhibits several characteristics which are important when writing concurrent code.</a:t>
            </a:r>
          </a:p>
          <a:p>
            <a:endParaRPr lang="en-US" dirty="0" smtClean="0"/>
          </a:p>
          <a:p>
            <a:r>
              <a:rPr lang="en-US" dirty="0" smtClean="0"/>
              <a:t>### What does it do?</a:t>
            </a:r>
          </a:p>
          <a:p>
            <a:endParaRPr lang="en-US" dirty="0" smtClean="0"/>
          </a:p>
          <a:p>
            <a:r>
              <a:rPr lang="en-US" dirty="0" smtClean="0"/>
              <a:t>This class:</a:t>
            </a:r>
          </a:p>
          <a:p>
            <a:endParaRPr lang="en-US" dirty="0" smtClean="0"/>
          </a:p>
          <a:p>
            <a:r>
              <a:rPr lang="en-US" dirty="0" smtClean="0"/>
              <a:t>* Takes the name of a company (say, "Yahoo") in the constructor</a:t>
            </a:r>
          </a:p>
          <a:p>
            <a:r>
              <a:rPr lang="en-US" dirty="0" smtClean="0"/>
              <a:t>* Uses the `#update` method to query a Yahoo API and retrieve a list of stock ticker symbols for that company on all known international stock exchanges</a:t>
            </a:r>
          </a:p>
          <a:p>
            <a:r>
              <a:rPr lang="en-US" dirty="0" smtClean="0"/>
              <a:t>* It parses the returned data, removing the AJAX wrapper and converting what remains into an array of hashes</a:t>
            </a:r>
          </a:p>
          <a:p>
            <a:r>
              <a:rPr lang="en-US" dirty="0" smtClean="0"/>
              <a:t>* It then stores the data in an instance variable</a:t>
            </a:r>
          </a:p>
          <a:p>
            <a:endParaRPr lang="en-US" dirty="0" smtClean="0"/>
          </a:p>
          <a:p>
            <a:r>
              <a:rPr lang="en-US" dirty="0" smtClean="0"/>
              <a:t>### Characteristics of the code</a:t>
            </a:r>
          </a:p>
          <a:p>
            <a:endParaRPr lang="en-US" dirty="0" smtClean="0"/>
          </a:p>
          <a:p>
            <a:r>
              <a:rPr lang="en-US" dirty="0" smtClean="0"/>
              <a:t>* Performs blocking I/O--one of the main reasons for concurrency</a:t>
            </a:r>
          </a:p>
          <a:p>
            <a:r>
              <a:rPr lang="en-US" dirty="0" smtClean="0"/>
              <a:t>* It performs a computationally-intensive tasks--requires true *parallelism* for improved performance</a:t>
            </a:r>
          </a:p>
          <a:p>
            <a:r>
              <a:rPr lang="en-US" dirty="0" smtClean="0"/>
              <a:t>* Is a *mutable* object (shared mutable data is bad)</a:t>
            </a:r>
          </a:p>
          <a:p>
            <a:r>
              <a:rPr lang="en-US" dirty="0" smtClean="0"/>
              <a:t>* Exposes a reference to a mutable data structure via an attribute reader (again, shared mutable data is bad)</a:t>
            </a:r>
          </a:p>
          <a:p>
            <a:endParaRPr lang="en-US" dirty="0" smtClean="0"/>
          </a:p>
        </p:txBody>
      </p:sp>
      <p:sp>
        <p:nvSpPr>
          <p:cNvPr id="4" name="Slide Number Placeholder 3"/>
          <p:cNvSpPr>
            <a:spLocks noGrp="1"/>
          </p:cNvSpPr>
          <p:nvPr>
            <p:ph type="sldNum" sz="quarter" idx="10"/>
          </p:nvPr>
        </p:nvSpPr>
        <p:spPr/>
        <p:txBody>
          <a:bodyPr/>
          <a:lstStyle/>
          <a:p>
            <a:fld id="{E87001FA-C91B-554B-8818-6908C4AEBB2D}" type="slidenum">
              <a:rPr lang="en-US" smtClean="0"/>
              <a:t>3</a:t>
            </a:fld>
            <a:endParaRPr lang="en-US"/>
          </a:p>
        </p:txBody>
      </p:sp>
    </p:spTree>
    <p:extLst>
      <p:ext uri="{BB962C8B-B14F-4D97-AF65-F5344CB8AC3E}">
        <p14:creationId xmlns:p14="http://schemas.microsoft.com/office/powerpoint/2010/main" val="16219216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Slide 4: Back to the Future</a:t>
            </a:r>
          </a:p>
          <a:p>
            <a:endParaRPr lang="en-US" dirty="0" smtClean="0"/>
          </a:p>
          <a:p>
            <a:r>
              <a:rPr lang="en-US" dirty="0" smtClean="0"/>
              <a:t>The first abstraction we are going to look at is the *future*.</a:t>
            </a:r>
          </a:p>
          <a:p>
            <a:endParaRPr lang="en-US" dirty="0" smtClean="0"/>
          </a:p>
          <a:p>
            <a:r>
              <a:rPr lang="en-US" dirty="0" smtClean="0"/>
              <a:t>* http://</a:t>
            </a:r>
            <a:r>
              <a:rPr lang="en-US" dirty="0" err="1" smtClean="0"/>
              <a:t>clojuredocs.org</a:t>
            </a:r>
            <a:r>
              <a:rPr lang="en-US" dirty="0" smtClean="0"/>
              <a:t>/</a:t>
            </a:r>
            <a:r>
              <a:rPr lang="en-US" dirty="0" err="1" smtClean="0"/>
              <a:t>clojure_core</a:t>
            </a:r>
            <a:r>
              <a:rPr lang="en-US" dirty="0" smtClean="0"/>
              <a:t>/</a:t>
            </a:r>
            <a:r>
              <a:rPr lang="en-US" dirty="0" err="1" smtClean="0"/>
              <a:t>clojure.core</a:t>
            </a:r>
            <a:r>
              <a:rPr lang="en-US" dirty="0" smtClean="0"/>
              <a:t>/future</a:t>
            </a:r>
          </a:p>
          <a:p>
            <a:r>
              <a:rPr lang="en-US" dirty="0" smtClean="0"/>
              <a:t>* One of the core concurrency abstractions in </a:t>
            </a:r>
            <a:r>
              <a:rPr lang="en-US" dirty="0" err="1" smtClean="0"/>
              <a:t>Clojure</a:t>
            </a:r>
            <a:endParaRPr lang="en-US" dirty="0" smtClean="0"/>
          </a:p>
          <a:p>
            <a:r>
              <a:rPr lang="en-US" dirty="0" smtClean="0"/>
              <a:t>* Represents the *result* of a computation that will be performed at some future time</a:t>
            </a:r>
          </a:p>
          <a:p>
            <a:r>
              <a:rPr lang="en-US" dirty="0" smtClean="0"/>
              <a:t>* On creation the task is scheduled for execution by the runtime</a:t>
            </a:r>
          </a:p>
          <a:p>
            <a:r>
              <a:rPr lang="en-US" dirty="0" smtClean="0"/>
              <a:t>* The main thread can then do other stuff and retrieve the result of the operation later</a:t>
            </a:r>
          </a:p>
          <a:p>
            <a:endParaRPr lang="en-US" dirty="0" smtClean="0"/>
          </a:p>
        </p:txBody>
      </p:sp>
      <p:sp>
        <p:nvSpPr>
          <p:cNvPr id="4" name="Slide Number Placeholder 3"/>
          <p:cNvSpPr>
            <a:spLocks noGrp="1"/>
          </p:cNvSpPr>
          <p:nvPr>
            <p:ph type="sldNum" sz="quarter" idx="10"/>
          </p:nvPr>
        </p:nvSpPr>
        <p:spPr/>
        <p:txBody>
          <a:bodyPr/>
          <a:lstStyle/>
          <a:p>
            <a:fld id="{E87001FA-C91B-554B-8818-6908C4AEBB2D}" type="slidenum">
              <a:rPr lang="en-US" smtClean="0"/>
              <a:t>4</a:t>
            </a:fld>
            <a:endParaRPr lang="en-US"/>
          </a:p>
        </p:txBody>
      </p:sp>
    </p:spTree>
    <p:extLst>
      <p:ext uri="{BB962C8B-B14F-4D97-AF65-F5344CB8AC3E}">
        <p14:creationId xmlns:p14="http://schemas.microsoft.com/office/powerpoint/2010/main" val="32501664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Slide 5: Simple Future code sample</a:t>
            </a:r>
          </a:p>
          <a:p>
            <a:endParaRPr lang="en-US" dirty="0" smtClean="0"/>
          </a:p>
          <a:p>
            <a:r>
              <a:rPr lang="en-US" dirty="0" smtClean="0"/>
              <a:t>The first code example shows a successful operation:</a:t>
            </a:r>
          </a:p>
          <a:p>
            <a:endParaRPr lang="en-US" dirty="0" smtClean="0"/>
          </a:p>
          <a:p>
            <a:r>
              <a:rPr lang="en-US" dirty="0" smtClean="0"/>
              <a:t>* Creates a new `Finance` object and send it to the future</a:t>
            </a:r>
          </a:p>
          <a:p>
            <a:r>
              <a:rPr lang="en-US" dirty="0" smtClean="0"/>
              <a:t>* The state of the future is `:pending`</a:t>
            </a:r>
          </a:p>
          <a:p>
            <a:r>
              <a:rPr lang="en-US" dirty="0" smtClean="0"/>
              <a:t>* The value of the future is 'nil`</a:t>
            </a:r>
          </a:p>
          <a:p>
            <a:r>
              <a:rPr lang="en-US" dirty="0" smtClean="0"/>
              <a:t>* The main thread then does important stuff with the operation completes</a:t>
            </a:r>
          </a:p>
          <a:p>
            <a:r>
              <a:rPr lang="en-US" dirty="0" smtClean="0"/>
              <a:t>* On success the state of the object becomes `:fulfilled` and the value of the future becomes the result of the operation</a:t>
            </a:r>
          </a:p>
          <a:p>
            <a:r>
              <a:rPr lang="en-US" dirty="0" smtClean="0"/>
              <a:t>* From  this point forward the future is *immutable*</a:t>
            </a:r>
          </a:p>
          <a:p>
            <a:r>
              <a:rPr lang="en-US" dirty="0" smtClean="0"/>
              <a:t>* A future does one thing and then is done forever</a:t>
            </a:r>
          </a:p>
          <a:p>
            <a:endParaRPr lang="en-US" dirty="0" smtClean="0"/>
          </a:p>
          <a:p>
            <a:r>
              <a:rPr lang="en-US" dirty="0" smtClean="0"/>
              <a:t>The second example is similar to the first but shows the failure case:</a:t>
            </a:r>
          </a:p>
          <a:p>
            <a:endParaRPr lang="en-US" dirty="0" smtClean="0"/>
          </a:p>
          <a:p>
            <a:r>
              <a:rPr lang="en-US" dirty="0" smtClean="0"/>
              <a:t>* The operation raises an *exception*</a:t>
            </a:r>
          </a:p>
          <a:p>
            <a:r>
              <a:rPr lang="en-US" dirty="0" smtClean="0"/>
              <a:t>* An exception thrown from the operation is the only way to signal failure</a:t>
            </a:r>
          </a:p>
          <a:p>
            <a:r>
              <a:rPr lang="en-US" dirty="0" smtClean="0"/>
              <a:t>* The state of the future becomes `:rejected`</a:t>
            </a:r>
          </a:p>
          <a:p>
            <a:pPr marL="0" indent="0">
              <a:buFontTx/>
              <a:buNone/>
            </a:pPr>
            <a:r>
              <a:rPr lang="en-US" dirty="0" smtClean="0"/>
              <a:t>* The exception that was raised is now accessible through the `#reason` </a:t>
            </a:r>
            <a:r>
              <a:rPr lang="en-US" dirty="0" err="1" smtClean="0"/>
              <a:t>accessor</a:t>
            </a:r>
            <a:endParaRPr lang="en-US" dirty="0" smtClean="0"/>
          </a:p>
          <a:p>
            <a:pPr marL="0" indent="0">
              <a:buFontTx/>
              <a:buNone/>
            </a:pPr>
            <a:endParaRPr lang="en-US" dirty="0" smtClean="0"/>
          </a:p>
        </p:txBody>
      </p:sp>
      <p:sp>
        <p:nvSpPr>
          <p:cNvPr id="4" name="Slide Number Placeholder 3"/>
          <p:cNvSpPr>
            <a:spLocks noGrp="1"/>
          </p:cNvSpPr>
          <p:nvPr>
            <p:ph type="sldNum" sz="quarter" idx="10"/>
          </p:nvPr>
        </p:nvSpPr>
        <p:spPr/>
        <p:txBody>
          <a:bodyPr/>
          <a:lstStyle/>
          <a:p>
            <a:fld id="{E87001FA-C91B-554B-8818-6908C4AEBB2D}" type="slidenum">
              <a:rPr lang="en-US" smtClean="0"/>
              <a:t>5</a:t>
            </a:fld>
            <a:endParaRPr lang="en-US"/>
          </a:p>
        </p:txBody>
      </p:sp>
    </p:spTree>
    <p:extLst>
      <p:ext uri="{BB962C8B-B14F-4D97-AF65-F5344CB8AC3E}">
        <p14:creationId xmlns:p14="http://schemas.microsoft.com/office/powerpoint/2010/main" val="39870230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Slide 6: Future with a callback</a:t>
            </a:r>
          </a:p>
          <a:p>
            <a:endParaRPr lang="en-US" dirty="0" smtClean="0"/>
          </a:p>
          <a:p>
            <a:r>
              <a:rPr lang="en-US" dirty="0" smtClean="0"/>
              <a:t>There are two ways to act upon the result of an asynchronous operation:</a:t>
            </a:r>
          </a:p>
          <a:p>
            <a:endParaRPr lang="en-US" dirty="0" smtClean="0"/>
          </a:p>
          <a:p>
            <a:r>
              <a:rPr lang="en-US" dirty="0" smtClean="0"/>
              <a:t>* Query the asynchronous for the result (occurs on a different thread than the operation)</a:t>
            </a:r>
          </a:p>
          <a:p>
            <a:r>
              <a:rPr lang="en-US" dirty="0" smtClean="0"/>
              <a:t>* Provide a *callback* operation to run when the operation is complete</a:t>
            </a:r>
          </a:p>
          <a:p>
            <a:r>
              <a:rPr lang="en-US" dirty="0" smtClean="0"/>
              <a:t>* The callback usually happens on the same thread as the asynchronous operation</a:t>
            </a:r>
          </a:p>
          <a:p>
            <a:r>
              <a:rPr lang="en-US" dirty="0" smtClean="0"/>
              <a:t>* The term *</a:t>
            </a:r>
            <a:r>
              <a:rPr lang="en-US" dirty="0" err="1" smtClean="0"/>
              <a:t>errorback</a:t>
            </a:r>
            <a:r>
              <a:rPr lang="en-US" dirty="0" smtClean="0"/>
              <a:t>* is occasionally used when a callback is only run in response to an error</a:t>
            </a:r>
          </a:p>
          <a:p>
            <a:endParaRPr lang="en-US" dirty="0" smtClean="0"/>
          </a:p>
          <a:p>
            <a:r>
              <a:rPr lang="en-US" dirty="0" smtClean="0"/>
              <a:t>### Observable</a:t>
            </a:r>
          </a:p>
          <a:p>
            <a:endParaRPr lang="en-US" dirty="0" smtClean="0"/>
          </a:p>
          <a:p>
            <a:r>
              <a:rPr lang="en-US" dirty="0" smtClean="0"/>
              <a:t>* The Ruby standard library provides a very good callback mechanism via the `Observable` module</a:t>
            </a:r>
          </a:p>
          <a:p>
            <a:r>
              <a:rPr lang="en-US" dirty="0" smtClean="0"/>
              <a:t>* http://ruby-</a:t>
            </a:r>
            <a:r>
              <a:rPr lang="en-US" dirty="0" err="1" smtClean="0"/>
              <a:t>doc.org</a:t>
            </a:r>
            <a:r>
              <a:rPr lang="en-US" dirty="0" smtClean="0"/>
              <a:t>/stdlib-2.0/</a:t>
            </a:r>
            <a:r>
              <a:rPr lang="en-US" dirty="0" err="1" smtClean="0"/>
              <a:t>libdoc</a:t>
            </a:r>
            <a:r>
              <a:rPr lang="en-US" dirty="0" smtClean="0"/>
              <a:t>/observer/</a:t>
            </a:r>
            <a:r>
              <a:rPr lang="en-US" dirty="0" err="1" smtClean="0"/>
              <a:t>rdoc</a:t>
            </a:r>
            <a:r>
              <a:rPr lang="en-US" dirty="0" smtClean="0"/>
              <a:t>/</a:t>
            </a:r>
            <a:r>
              <a:rPr lang="en-US" dirty="0" err="1" smtClean="0"/>
              <a:t>Observable.html</a:t>
            </a:r>
            <a:endParaRPr lang="en-US" dirty="0" smtClean="0"/>
          </a:p>
          <a:p>
            <a:r>
              <a:rPr lang="en-US" dirty="0" smtClean="0"/>
              <a:t>* This implementation of future supports Ruby's `Observable`</a:t>
            </a:r>
          </a:p>
          <a:p>
            <a:r>
              <a:rPr lang="en-US" dirty="0" smtClean="0"/>
              <a:t>* This code example creates an observer class</a:t>
            </a:r>
          </a:p>
          <a:p>
            <a:r>
              <a:rPr lang="en-US" dirty="0" smtClean="0"/>
              <a:t>* The `#update` method receives a `Time` object (representing the completion time of the future) and the final values of the `value` and `reason` attributes (one of which will always be `nil`)</a:t>
            </a:r>
          </a:p>
          <a:p>
            <a:r>
              <a:rPr lang="en-US" dirty="0" smtClean="0"/>
              <a:t>* The `#</a:t>
            </a:r>
            <a:r>
              <a:rPr lang="en-US" dirty="0" err="1" smtClean="0"/>
              <a:t>add_observer</a:t>
            </a:r>
            <a:r>
              <a:rPr lang="en-US" dirty="0" smtClean="0"/>
              <a:t>` method of the `Future` class is concurrency-aware and will behave correctly in the off-chance the future completes *before* the `#</a:t>
            </a:r>
            <a:r>
              <a:rPr lang="en-US" dirty="0" err="1" smtClean="0"/>
              <a:t>add_observer</a:t>
            </a:r>
            <a:r>
              <a:rPr lang="en-US" dirty="0" smtClean="0"/>
              <a:t>` method is called</a:t>
            </a:r>
          </a:p>
          <a:p>
            <a:endParaRPr lang="en-US" dirty="0" smtClean="0"/>
          </a:p>
        </p:txBody>
      </p:sp>
      <p:sp>
        <p:nvSpPr>
          <p:cNvPr id="4" name="Slide Number Placeholder 3"/>
          <p:cNvSpPr>
            <a:spLocks noGrp="1"/>
          </p:cNvSpPr>
          <p:nvPr>
            <p:ph type="sldNum" sz="quarter" idx="10"/>
          </p:nvPr>
        </p:nvSpPr>
        <p:spPr/>
        <p:txBody>
          <a:bodyPr/>
          <a:lstStyle/>
          <a:p>
            <a:fld id="{E87001FA-C91B-554B-8818-6908C4AEBB2D}" type="slidenum">
              <a:rPr lang="en-US" smtClean="0"/>
              <a:t>6</a:t>
            </a:fld>
            <a:endParaRPr lang="en-US"/>
          </a:p>
        </p:txBody>
      </p:sp>
    </p:spTree>
    <p:extLst>
      <p:ext uri="{BB962C8B-B14F-4D97-AF65-F5344CB8AC3E}">
        <p14:creationId xmlns:p14="http://schemas.microsoft.com/office/powerpoint/2010/main" val="14725071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Slide 7: Secret Agent Man</a:t>
            </a:r>
          </a:p>
          <a:p>
            <a:endParaRPr lang="en-US" dirty="0" smtClean="0"/>
          </a:p>
          <a:p>
            <a:r>
              <a:rPr lang="en-US" dirty="0" smtClean="0"/>
              <a:t>The next abstraction we will look at is the agent</a:t>
            </a:r>
          </a:p>
          <a:p>
            <a:endParaRPr lang="en-US" dirty="0" smtClean="0"/>
          </a:p>
          <a:p>
            <a:r>
              <a:rPr lang="en-US" dirty="0" smtClean="0"/>
              <a:t>* http://</a:t>
            </a:r>
            <a:r>
              <a:rPr lang="en-US" dirty="0" err="1" smtClean="0"/>
              <a:t>clojuredocs.org</a:t>
            </a:r>
            <a:r>
              <a:rPr lang="en-US" dirty="0" smtClean="0"/>
              <a:t>/</a:t>
            </a:r>
            <a:r>
              <a:rPr lang="en-US" dirty="0" err="1" smtClean="0"/>
              <a:t>clojure_core</a:t>
            </a:r>
            <a:r>
              <a:rPr lang="en-US" dirty="0" smtClean="0"/>
              <a:t>/</a:t>
            </a:r>
            <a:r>
              <a:rPr lang="en-US" dirty="0" err="1" smtClean="0"/>
              <a:t>clojure.core</a:t>
            </a:r>
            <a:r>
              <a:rPr lang="en-US" dirty="0" smtClean="0"/>
              <a:t>/agent</a:t>
            </a:r>
          </a:p>
          <a:p>
            <a:r>
              <a:rPr lang="en-US" dirty="0" smtClean="0"/>
              <a:t>* Another of the core concurrency abstractions in </a:t>
            </a:r>
            <a:r>
              <a:rPr lang="en-US" dirty="0" err="1" smtClean="0"/>
              <a:t>Clojure</a:t>
            </a:r>
            <a:endParaRPr lang="en-US" dirty="0" smtClean="0"/>
          </a:p>
          <a:p>
            <a:r>
              <a:rPr lang="en-US" dirty="0" smtClean="0"/>
              <a:t>* Represents an atomic value that changes over time</a:t>
            </a:r>
          </a:p>
          <a:p>
            <a:r>
              <a:rPr lang="en-US" dirty="0" smtClean="0"/>
              <a:t>* Rather than placing a lock around a variable and letting threads compete for access, we hide the variable and let threads send *operations* against the variable</a:t>
            </a:r>
          </a:p>
          <a:p>
            <a:r>
              <a:rPr lang="en-US" dirty="0" smtClean="0"/>
              <a:t>* The agent queues the operations and performs them in the order received</a:t>
            </a:r>
          </a:p>
          <a:p>
            <a:r>
              <a:rPr lang="en-US" dirty="0" smtClean="0"/>
              <a:t>* The value of an agent is the value at that exact moment in time, irrespective of an in-progress operation and any queued operations</a:t>
            </a:r>
          </a:p>
          <a:p>
            <a:r>
              <a:rPr lang="en-US" dirty="0" smtClean="0"/>
              <a:t>* A good example is the score in a video game</a:t>
            </a:r>
          </a:p>
          <a:p>
            <a:endParaRPr lang="en-US" dirty="0" smtClean="0"/>
          </a:p>
        </p:txBody>
      </p:sp>
      <p:sp>
        <p:nvSpPr>
          <p:cNvPr id="4" name="Slide Number Placeholder 3"/>
          <p:cNvSpPr>
            <a:spLocks noGrp="1"/>
          </p:cNvSpPr>
          <p:nvPr>
            <p:ph type="sldNum" sz="quarter" idx="10"/>
          </p:nvPr>
        </p:nvSpPr>
        <p:spPr/>
        <p:txBody>
          <a:bodyPr/>
          <a:lstStyle/>
          <a:p>
            <a:fld id="{E87001FA-C91B-554B-8818-6908C4AEBB2D}" type="slidenum">
              <a:rPr lang="en-US" smtClean="0"/>
              <a:t>7</a:t>
            </a:fld>
            <a:endParaRPr lang="en-US"/>
          </a:p>
        </p:txBody>
      </p:sp>
    </p:spTree>
    <p:extLst>
      <p:ext uri="{BB962C8B-B14F-4D97-AF65-F5344CB8AC3E}">
        <p14:creationId xmlns:p14="http://schemas.microsoft.com/office/powerpoint/2010/main" val="4626175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Slide 8: Agent code sample</a:t>
            </a:r>
          </a:p>
          <a:p>
            <a:endParaRPr lang="en-US" dirty="0" smtClean="0"/>
          </a:p>
          <a:p>
            <a:r>
              <a:rPr lang="en-US" dirty="0" smtClean="0"/>
              <a:t>* A new agent is created and given an initial value at construction (in this case an empty array)</a:t>
            </a:r>
          </a:p>
          <a:p>
            <a:r>
              <a:rPr lang="en-US" dirty="0" smtClean="0"/>
              <a:t>* Several modification operations are then sent to the agent</a:t>
            </a:r>
          </a:p>
          <a:p>
            <a:r>
              <a:rPr lang="en-US" dirty="0" smtClean="0"/>
              <a:t>* Each operation receives the current value of the agent and returns the new value</a:t>
            </a:r>
          </a:p>
          <a:p>
            <a:r>
              <a:rPr lang="en-US" dirty="0" smtClean="0"/>
              <a:t>* The important thing to note is that operations on an agent need no *a priori* knowledge of the agent's value--it gets the current value when the operation is run</a:t>
            </a:r>
          </a:p>
          <a:p>
            <a:r>
              <a:rPr lang="en-US" dirty="0" smtClean="0"/>
              <a:t>* Although not shown on this slide, this implementation of agent supports the `Observable` module, validation of the result of each operation, and exception handling callbacks (</a:t>
            </a:r>
            <a:r>
              <a:rPr lang="en-US" dirty="0" err="1" smtClean="0"/>
              <a:t>errorback</a:t>
            </a:r>
            <a:r>
              <a:rPr lang="en-US" dirty="0" smtClean="0"/>
              <a:t>)</a:t>
            </a:r>
          </a:p>
          <a:p>
            <a:r>
              <a:rPr lang="en-US" dirty="0" smtClean="0"/>
              <a:t>* It also provides options for how to handle the return value when the `#value` method is called</a:t>
            </a:r>
          </a:p>
          <a:p>
            <a:endParaRPr lang="en-US" dirty="0" smtClean="0"/>
          </a:p>
          <a:p>
            <a:r>
              <a:rPr lang="en-US" dirty="0" smtClean="0"/>
              <a:t>### Possible Bug</a:t>
            </a:r>
          </a:p>
          <a:p>
            <a:endParaRPr lang="en-US" dirty="0" smtClean="0"/>
          </a:p>
          <a:p>
            <a:r>
              <a:rPr lang="en-US" dirty="0" smtClean="0"/>
              <a:t>This code does one *very* bad thing:</a:t>
            </a:r>
          </a:p>
          <a:p>
            <a:endParaRPr lang="en-US" dirty="0" smtClean="0"/>
          </a:p>
          <a:p>
            <a:r>
              <a:rPr lang="en-US" dirty="0" smtClean="0"/>
              <a:t>* There is a very serious source of potential bugs in this code</a:t>
            </a:r>
          </a:p>
          <a:p>
            <a:r>
              <a:rPr lang="en-US" dirty="0" smtClean="0"/>
              <a:t>* The bug occurs every time we call the `#value` method</a:t>
            </a:r>
          </a:p>
          <a:p>
            <a:r>
              <a:rPr lang="en-US" dirty="0" smtClean="0"/>
              <a:t>* This bad practice leads us directly to our next topic…</a:t>
            </a:r>
          </a:p>
          <a:p>
            <a:endParaRPr lang="en-US" dirty="0" smtClean="0"/>
          </a:p>
        </p:txBody>
      </p:sp>
      <p:sp>
        <p:nvSpPr>
          <p:cNvPr id="4" name="Slide Number Placeholder 3"/>
          <p:cNvSpPr>
            <a:spLocks noGrp="1"/>
          </p:cNvSpPr>
          <p:nvPr>
            <p:ph type="sldNum" sz="quarter" idx="10"/>
          </p:nvPr>
        </p:nvSpPr>
        <p:spPr/>
        <p:txBody>
          <a:bodyPr/>
          <a:lstStyle/>
          <a:p>
            <a:fld id="{E87001FA-C91B-554B-8818-6908C4AEBB2D}" type="slidenum">
              <a:rPr lang="en-US" smtClean="0"/>
              <a:t>8</a:t>
            </a:fld>
            <a:endParaRPr lang="en-US"/>
          </a:p>
        </p:txBody>
      </p:sp>
    </p:spTree>
    <p:extLst>
      <p:ext uri="{BB962C8B-B14F-4D97-AF65-F5344CB8AC3E}">
        <p14:creationId xmlns:p14="http://schemas.microsoft.com/office/powerpoint/2010/main" val="24418745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Slide 9: Mutation</a:t>
            </a:r>
          </a:p>
          <a:p>
            <a:endParaRPr lang="en-US" dirty="0" smtClean="0"/>
          </a:p>
          <a:p>
            <a:r>
              <a:rPr lang="en-US" dirty="0" smtClean="0"/>
              <a:t>Shard mutable variables are *bad*</a:t>
            </a:r>
          </a:p>
          <a:p>
            <a:endParaRPr lang="en-US" dirty="0" smtClean="0"/>
          </a:p>
          <a:p>
            <a:r>
              <a:rPr lang="en-US" dirty="0" smtClean="0"/>
              <a:t>* When discussing concurrent programming one common mantra is "avoid shared mutable data"</a:t>
            </a:r>
          </a:p>
          <a:p>
            <a:r>
              <a:rPr lang="en-US" dirty="0" smtClean="0"/>
              <a:t>* This true--when possible *avoid shared mutable data*</a:t>
            </a:r>
          </a:p>
          <a:p>
            <a:r>
              <a:rPr lang="en-US" dirty="0" smtClean="0"/>
              <a:t>* This isn't always possible--sometimes data must be shared across threads</a:t>
            </a:r>
          </a:p>
          <a:p>
            <a:r>
              <a:rPr lang="en-US" dirty="0" smtClean="0"/>
              <a:t>* Many functional programming languages (</a:t>
            </a:r>
            <a:r>
              <a:rPr lang="en-US" dirty="0" err="1" smtClean="0"/>
              <a:t>Erlang</a:t>
            </a:r>
            <a:r>
              <a:rPr lang="en-US" dirty="0" smtClean="0"/>
              <a:t>, </a:t>
            </a:r>
            <a:r>
              <a:rPr lang="en-US" dirty="0" err="1" smtClean="0"/>
              <a:t>Clojure</a:t>
            </a:r>
            <a:r>
              <a:rPr lang="en-US" dirty="0" smtClean="0"/>
              <a:t>, Haskell, F#) get around this by having *immutable* variables</a:t>
            </a:r>
          </a:p>
          <a:p>
            <a:r>
              <a:rPr lang="en-US" dirty="0" smtClean="0"/>
              <a:t>* Not in Ruby--all our variables are *references to mutable objects*</a:t>
            </a:r>
          </a:p>
          <a:p>
            <a:r>
              <a:rPr lang="en-US" dirty="0" smtClean="0"/>
              <a:t>* In the previous slide we passed such a reference out of our agent every time we called the `#value` method</a:t>
            </a:r>
          </a:p>
          <a:p>
            <a:r>
              <a:rPr lang="en-US" dirty="0" smtClean="0"/>
              <a:t>* *Any* thread with a reference to the array can change the value</a:t>
            </a:r>
          </a:p>
          <a:p>
            <a:r>
              <a:rPr lang="en-US" dirty="0" smtClean="0"/>
              <a:t>* Plus, access to the array is not thread safe (no locking)</a:t>
            </a:r>
          </a:p>
          <a:p>
            <a:r>
              <a:rPr lang="en-US" dirty="0" smtClean="0"/>
              <a:t>* This is *very, very bad*</a:t>
            </a:r>
          </a:p>
          <a:p>
            <a:endParaRPr lang="en-US" dirty="0" smtClean="0"/>
          </a:p>
        </p:txBody>
      </p:sp>
      <p:sp>
        <p:nvSpPr>
          <p:cNvPr id="4" name="Slide Number Placeholder 3"/>
          <p:cNvSpPr>
            <a:spLocks noGrp="1"/>
          </p:cNvSpPr>
          <p:nvPr>
            <p:ph type="sldNum" sz="quarter" idx="10"/>
          </p:nvPr>
        </p:nvSpPr>
        <p:spPr/>
        <p:txBody>
          <a:bodyPr/>
          <a:lstStyle/>
          <a:p>
            <a:fld id="{E87001FA-C91B-554B-8818-6908C4AEBB2D}" type="slidenum">
              <a:rPr lang="en-US" smtClean="0"/>
              <a:t>9</a:t>
            </a:fld>
            <a:endParaRPr lang="en-US"/>
          </a:p>
        </p:txBody>
      </p:sp>
    </p:spTree>
    <p:extLst>
      <p:ext uri="{BB962C8B-B14F-4D97-AF65-F5344CB8AC3E}">
        <p14:creationId xmlns:p14="http://schemas.microsoft.com/office/powerpoint/2010/main" val="33019578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BFECD78-3C8E-49F2-8FAB-59489D168ABB}" type="datetimeFigureOut">
              <a:rPr lang="en-US" smtClean="0"/>
              <a:t>1/7/14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27020199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BFECD78-3C8E-49F2-8FAB-59489D168ABB}" type="datetimeFigureOut">
              <a:rPr lang="en-US" smtClean="0"/>
              <a:t>1/7/14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29494982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BFECD78-3C8E-49F2-8FAB-59489D168ABB}" type="datetimeFigureOut">
              <a:rPr lang="en-US" smtClean="0"/>
              <a:t>1/7/14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14279412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BFECD78-3C8E-49F2-8FAB-59489D168ABB}" type="datetimeFigureOut">
              <a:rPr lang="en-US" smtClean="0"/>
              <a:t>1/7/14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22759333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BFECD78-3C8E-49F2-8FAB-59489D168ABB}" type="datetimeFigureOut">
              <a:rPr lang="en-US" smtClean="0"/>
              <a:t>1/7/14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17989526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6BFECD78-3C8E-49F2-8FAB-59489D168ABB}" type="datetimeFigureOut">
              <a:rPr lang="en-US" smtClean="0"/>
              <a:t>1/7/14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10343016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6BFECD78-3C8E-49F2-8FAB-59489D168ABB}" type="datetimeFigureOut">
              <a:rPr lang="en-US" smtClean="0"/>
              <a:t>1/7/14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14179409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BFECD78-3C8E-49F2-8FAB-59489D168ABB}" type="datetimeFigureOut">
              <a:rPr lang="en-US" smtClean="0"/>
              <a:t>1/7/14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6560677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BFECD78-3C8E-49F2-8FAB-59489D168ABB}" type="datetimeFigureOut">
              <a:rPr lang="en-US" smtClean="0"/>
              <a:t>1/7/14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12491287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BFECD78-3C8E-49F2-8FAB-59489D168ABB}" type="datetimeFigureOut">
              <a:rPr lang="en-US" smtClean="0"/>
              <a:t>1/7/14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27301161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BFECD78-3C8E-49F2-8FAB-59489D168ABB}" type="datetimeFigureOut">
              <a:rPr lang="en-US" smtClean="0"/>
              <a:t>1/7/14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506574558"/>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BFECD78-3C8E-49F2-8FAB-59489D168ABB}" type="datetimeFigureOut">
              <a:rPr lang="en-US" smtClean="0"/>
              <a:t>1/7/14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FB56013-B943-42BA-886F-6F9D4EB85E9D}" type="slidenum">
              <a:rPr lang="en-US" smtClean="0"/>
              <a:t>‹#›</a:t>
            </a:fld>
            <a:endParaRPr lang="en-US"/>
          </a:p>
        </p:txBody>
      </p:sp>
    </p:spTree>
    <p:extLst>
      <p:ext uri="{BB962C8B-B14F-4D97-AF65-F5344CB8AC3E}">
        <p14:creationId xmlns:p14="http://schemas.microsoft.com/office/powerpoint/2010/main" val="2557711237"/>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10.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 Id="rId3" Type="http://schemas.openxmlformats.org/officeDocument/2006/relationships/image" Target="../media/image12.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 Id="rId3"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 Id="rId3" Type="http://schemas.openxmlformats.org/officeDocument/2006/relationships/image" Target="../media/image14.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 Id="rId3" Type="http://schemas.openxmlformats.org/officeDocument/2006/relationships/image" Target="../media/image1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 Id="rId3" Type="http://schemas.openxmlformats.org/officeDocument/2006/relationships/image" Target="../media/image17.jpe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image" Target="../media/image1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 Id="rId3"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 Id="rId3" Type="http://schemas.openxmlformats.org/officeDocument/2006/relationships/image" Target="../media/image2.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 Id="rId3" Type="http://schemas.openxmlformats.org/officeDocument/2006/relationships/image" Target="../media/image2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 Id="rId3" Type="http://schemas.openxmlformats.org/officeDocument/2006/relationships/image" Target="../media/image21.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 Id="rId3" Type="http://schemas.openxmlformats.org/officeDocument/2006/relationships/image" Target="../media/image2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 Id="rId3" Type="http://schemas.openxmlformats.org/officeDocument/2006/relationships/image" Target="../media/image2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 Id="rId3" Type="http://schemas.openxmlformats.org/officeDocument/2006/relationships/image" Target="../media/image24.png"/></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1" Type="http://schemas.openxmlformats.org/officeDocument/2006/relationships/slideLayout" Target="../slideLayouts/slideLayout7.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6.xml"/><Relationship Id="rId3" Type="http://schemas.openxmlformats.org/officeDocument/2006/relationships/image" Target="../media/image27.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7.xml"/><Relationship Id="rId3" Type="http://schemas.openxmlformats.org/officeDocument/2006/relationships/image" Target="../media/image2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 Id="rId3" Type="http://schemas.openxmlformats.org/officeDocument/2006/relationships/image" Target="../media/image4.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 Id="rId3"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 Id="rId3"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7.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5128562"/>
            <a:ext cx="7772400" cy="1470025"/>
          </a:xfrm>
        </p:spPr>
        <p:txBody>
          <a:bodyPr>
            <a:normAutofit/>
          </a:bodyPr>
          <a:lstStyle/>
          <a:p>
            <a:pPr algn="r"/>
            <a:r>
              <a:rPr lang="en-US"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Unicode MS"/>
                <a:cs typeface="Arial Unicode MS"/>
              </a:rPr>
              <a:t>Ruby Concurrency</a:t>
            </a:r>
            <a:br>
              <a:rPr lang="en-US"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Unicode MS"/>
                <a:cs typeface="Arial Unicode MS"/>
              </a:rPr>
            </a:br>
            <a:r>
              <a:rPr lang="en-US" sz="24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Unicode MS"/>
                <a:cs typeface="Arial Unicode MS"/>
              </a:rPr>
              <a:t>Jerry </a:t>
            </a:r>
            <a:r>
              <a:rPr lang="en-US" sz="240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Unicode MS"/>
                <a:cs typeface="Arial Unicode MS"/>
              </a:rPr>
              <a:t>D’Antonio</a:t>
            </a:r>
            <a:br>
              <a:rPr lang="en-US" sz="240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Unicode MS"/>
                <a:cs typeface="Arial Unicode MS"/>
              </a:rPr>
            </a:br>
            <a:r>
              <a:rPr lang="en-US" sz="200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Unicode MS"/>
                <a:cs typeface="Arial Unicode MS"/>
              </a:rPr>
              <a:t>@</a:t>
            </a:r>
            <a:r>
              <a:rPr lang="en-US" sz="2000" dirty="0" err="1"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Unicode MS"/>
                <a:cs typeface="Arial Unicode MS"/>
              </a:rPr>
              <a:t>jerrydantonio</a:t>
            </a:r>
            <a:endParaRPr lang="en-US" sz="20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Unicode MS"/>
              <a:cs typeface="Arial Unicode MS"/>
            </a:endParaRPr>
          </a:p>
        </p:txBody>
      </p:sp>
      <p:pic>
        <p:nvPicPr>
          <p:cNvPr id="7" name="Picture 6"/>
          <p:cNvPicPr>
            <a:picLocks noChangeAspect="1"/>
          </p:cNvPicPr>
          <p:nvPr/>
        </p:nvPicPr>
        <p:blipFill>
          <a:blip r:embed="rId3"/>
          <a:stretch>
            <a:fillRect/>
          </a:stretch>
        </p:blipFill>
        <p:spPr>
          <a:xfrm>
            <a:off x="0" y="0"/>
            <a:ext cx="9144000" cy="5282436"/>
          </a:xfrm>
          <a:prstGeom prst="rect">
            <a:avLst/>
          </a:prstGeom>
        </p:spPr>
      </p:pic>
    </p:spTree>
    <p:extLst>
      <p:ext uri="{BB962C8B-B14F-4D97-AF65-F5344CB8AC3E}">
        <p14:creationId xmlns:p14="http://schemas.microsoft.com/office/powerpoint/2010/main" val="2636069245"/>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hamster-gamer.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7680960"/>
          </a:xfrm>
          <a:prstGeom prst="rect">
            <a:avLst/>
          </a:prstGeom>
        </p:spPr>
      </p:pic>
    </p:spTree>
    <p:extLst>
      <p:ext uri="{BB962C8B-B14F-4D97-AF65-F5344CB8AC3E}">
        <p14:creationId xmlns:p14="http://schemas.microsoft.com/office/powerpoint/2010/main" val="1101592613"/>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gent 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8518922" cy="6858000"/>
          </a:xfrm>
          <a:prstGeom prst="rect">
            <a:avLst/>
          </a:prstGeom>
        </p:spPr>
      </p:pic>
    </p:spTree>
    <p:extLst>
      <p:ext uri="{BB962C8B-B14F-4D97-AF65-F5344CB8AC3E}">
        <p14:creationId xmlns:p14="http://schemas.microsoft.com/office/powerpoint/2010/main" val="431719197"/>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tumblr_l6amlfIgQT1qd0axho1_1280.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24998" y="0"/>
            <a:ext cx="12201100" cy="6858000"/>
          </a:xfrm>
          <a:prstGeom prst="rect">
            <a:avLst/>
          </a:prstGeom>
        </p:spPr>
      </p:pic>
    </p:spTree>
    <p:extLst>
      <p:ext uri="{BB962C8B-B14F-4D97-AF65-F5344CB8AC3E}">
        <p14:creationId xmlns:p14="http://schemas.microsoft.com/office/powerpoint/2010/main" val="3006024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romis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8945768" cy="6858000"/>
          </a:xfrm>
          <a:prstGeom prst="rect">
            <a:avLst/>
          </a:prstGeom>
        </p:spPr>
      </p:pic>
    </p:spTree>
    <p:extLst>
      <p:ext uri="{BB962C8B-B14F-4D97-AF65-F5344CB8AC3E}">
        <p14:creationId xmlns:p14="http://schemas.microsoft.com/office/powerpoint/2010/main" val="3847972255"/>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lc01.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47620" y="0"/>
            <a:ext cx="12691620" cy="7139036"/>
          </a:xfrm>
          <a:prstGeom prst="rect">
            <a:avLst/>
          </a:prstGeom>
        </p:spPr>
      </p:pic>
    </p:spTree>
    <p:extLst>
      <p:ext uri="{BB962C8B-B14F-4D97-AF65-F5344CB8AC3E}">
        <p14:creationId xmlns:p14="http://schemas.microsoft.com/office/powerpoint/2010/main" val="86510145"/>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heduledTask 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6805649" cy="6858000"/>
          </a:xfrm>
          <a:prstGeom prst="rect">
            <a:avLst/>
          </a:prstGeom>
        </p:spPr>
      </p:pic>
    </p:spTree>
    <p:extLst>
      <p:ext uri="{BB962C8B-B14F-4D97-AF65-F5344CB8AC3E}">
        <p14:creationId xmlns:p14="http://schemas.microsoft.com/office/powerpoint/2010/main" val="101797530"/>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heduledTask 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8074946" cy="6858000"/>
          </a:xfrm>
          <a:prstGeom prst="rect">
            <a:avLst/>
          </a:prstGeom>
        </p:spPr>
      </p:pic>
    </p:spTree>
    <p:extLst>
      <p:ext uri="{BB962C8B-B14F-4D97-AF65-F5344CB8AC3E}">
        <p14:creationId xmlns:p14="http://schemas.microsoft.com/office/powerpoint/2010/main" val="4841864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img_1532.jp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3797" y="0"/>
            <a:ext cx="10137797" cy="6858000"/>
          </a:xfrm>
          <a:prstGeom prst="rect">
            <a:avLst/>
          </a:prstGeom>
        </p:spPr>
      </p:pic>
    </p:spTree>
    <p:extLst>
      <p:ext uri="{BB962C8B-B14F-4D97-AF65-F5344CB8AC3E}">
        <p14:creationId xmlns:p14="http://schemas.microsoft.com/office/powerpoint/2010/main" val="1425296592"/>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imerTask 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7658100" cy="5105400"/>
          </a:xfrm>
          <a:prstGeom prst="rect">
            <a:avLst/>
          </a:prstGeom>
        </p:spPr>
      </p:pic>
    </p:spTree>
    <p:extLst>
      <p:ext uri="{BB962C8B-B14F-4D97-AF65-F5344CB8AC3E}">
        <p14:creationId xmlns:p14="http://schemas.microsoft.com/office/powerpoint/2010/main" val="186295205"/>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TimerTask 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
            <a:ext cx="9144001" cy="6323889"/>
          </a:xfrm>
          <a:prstGeom prst="rect">
            <a:avLst/>
          </a:prstGeom>
        </p:spPr>
      </p:pic>
    </p:spTree>
    <p:extLst>
      <p:ext uri="{BB962C8B-B14F-4D97-AF65-F5344CB8AC3E}">
        <p14:creationId xmlns:p14="http://schemas.microsoft.com/office/powerpoint/2010/main" val="24246600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rashTestDummy-2-8544b.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9151211" cy="6858000"/>
          </a:xfrm>
          <a:prstGeom prst="rect">
            <a:avLst/>
          </a:prstGeom>
        </p:spPr>
      </p:pic>
    </p:spTree>
    <p:extLst>
      <p:ext uri="{BB962C8B-B14F-4D97-AF65-F5344CB8AC3E}">
        <p14:creationId xmlns:p14="http://schemas.microsoft.com/office/powerpoint/2010/main" val="3781719114"/>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TimerTask 3.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9128421" cy="5686778"/>
          </a:xfrm>
          <a:prstGeom prst="rect">
            <a:avLst/>
          </a:prstGeom>
        </p:spPr>
      </p:pic>
    </p:spTree>
    <p:extLst>
      <p:ext uri="{BB962C8B-B14F-4D97-AF65-F5344CB8AC3E}">
        <p14:creationId xmlns:p14="http://schemas.microsoft.com/office/powerpoint/2010/main" val="38969766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unny-philadelphia41.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9699171" cy="6858000"/>
          </a:xfrm>
          <a:prstGeom prst="rect">
            <a:avLst/>
          </a:prstGeom>
        </p:spPr>
      </p:pic>
    </p:spTree>
    <p:extLst>
      <p:ext uri="{BB962C8B-B14F-4D97-AF65-F5344CB8AC3E}">
        <p14:creationId xmlns:p14="http://schemas.microsoft.com/office/powerpoint/2010/main" val="3935852356"/>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ctor 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6811267" cy="6858000"/>
          </a:xfrm>
          <a:prstGeom prst="rect">
            <a:avLst/>
          </a:prstGeom>
        </p:spPr>
      </p:pic>
    </p:spTree>
    <p:extLst>
      <p:ext uri="{BB962C8B-B14F-4D97-AF65-F5344CB8AC3E}">
        <p14:creationId xmlns:p14="http://schemas.microsoft.com/office/powerpoint/2010/main" val="10101985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ctor 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8661400" cy="5854700"/>
          </a:xfrm>
          <a:prstGeom prst="rect">
            <a:avLst/>
          </a:prstGeom>
        </p:spPr>
      </p:pic>
    </p:spTree>
    <p:extLst>
      <p:ext uri="{BB962C8B-B14F-4D97-AF65-F5344CB8AC3E}">
        <p14:creationId xmlns:p14="http://schemas.microsoft.com/office/powerpoint/2010/main" val="37566548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ctor 3.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7656534" cy="6858000"/>
          </a:xfrm>
          <a:prstGeom prst="rect">
            <a:avLst/>
          </a:prstGeom>
        </p:spPr>
      </p:pic>
    </p:spTree>
    <p:extLst>
      <p:ext uri="{BB962C8B-B14F-4D97-AF65-F5344CB8AC3E}">
        <p14:creationId xmlns:p14="http://schemas.microsoft.com/office/powerpoint/2010/main" val="31175849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Ping.png"/>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0" y="0"/>
            <a:ext cx="4462192" cy="4769626"/>
          </a:xfrm>
          <a:prstGeom prst="rect">
            <a:avLst/>
          </a:prstGeom>
        </p:spPr>
      </p:pic>
      <p:pic>
        <p:nvPicPr>
          <p:cNvPr id="3" name="Picture 2" descr="Pong.png"/>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4684105" y="0"/>
            <a:ext cx="4226622" cy="6030452"/>
          </a:xfrm>
          <a:prstGeom prst="rect">
            <a:avLst/>
          </a:prstGeom>
        </p:spPr>
      </p:pic>
    </p:spTree>
    <p:extLst>
      <p:ext uri="{BB962C8B-B14F-4D97-AF65-F5344CB8AC3E}">
        <p14:creationId xmlns:p14="http://schemas.microsoft.com/office/powerpoint/2010/main" val="1499517158"/>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Bill-Lumbergh-Gary-Cole-Office-Space.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52626" y="1"/>
            <a:ext cx="11096626" cy="6858000"/>
          </a:xfrm>
          <a:prstGeom prst="rect">
            <a:avLst/>
          </a:prstGeom>
        </p:spPr>
      </p:pic>
    </p:spTree>
    <p:extLst>
      <p:ext uri="{BB962C8B-B14F-4D97-AF65-F5344CB8AC3E}">
        <p14:creationId xmlns:p14="http://schemas.microsoft.com/office/powerpoint/2010/main" val="37301190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ctor-Timer-Superviso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735246"/>
          </a:xfrm>
          <a:prstGeom prst="rect">
            <a:avLst/>
          </a:prstGeom>
        </p:spPr>
      </p:pic>
    </p:spTree>
    <p:extLst>
      <p:ext uri="{BB962C8B-B14F-4D97-AF65-F5344CB8AC3E}">
        <p14:creationId xmlns:p14="http://schemas.microsoft.com/office/powerpoint/2010/main" val="35383612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Unicode MS"/>
                <a:cs typeface="Arial Unicode MS"/>
              </a:rPr>
              <a:t>Write Code!</a:t>
            </a:r>
            <a:endParaRPr lang="en-US"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Unicode MS"/>
              <a:cs typeface="Arial Unicode MS"/>
            </a:endParaRPr>
          </a:p>
        </p:txBody>
      </p:sp>
      <p:sp>
        <p:nvSpPr>
          <p:cNvPr id="3" name="Subtitle 2"/>
          <p:cNvSpPr>
            <a:spLocks noGrp="1"/>
          </p:cNvSpPr>
          <p:nvPr>
            <p:ph type="subTitle" idx="1"/>
          </p:nvPr>
        </p:nvSpPr>
        <p:spPr/>
        <p:txBody>
          <a:bodyPr/>
          <a:lstStyle/>
          <a:p>
            <a:pPr algn="r"/>
            <a:r>
              <a:rPr lang="en-US"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Unicode MS"/>
                <a:cs typeface="Arial Unicode MS"/>
              </a:rPr>
              <a:t>github.com/</a:t>
            </a:r>
            <a:r>
              <a:rPr lang="en-US" dirty="0" err="1"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Unicode MS"/>
                <a:cs typeface="Arial Unicode MS"/>
              </a:rPr>
              <a:t>jdantonio</a:t>
            </a:r>
            <a:endParaRPr lang="en-US"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Unicode MS"/>
              <a:cs typeface="Arial Unicode MS"/>
            </a:endParaRPr>
          </a:p>
          <a:p>
            <a:pPr algn="r"/>
            <a:r>
              <a:rPr lang="en-US"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Unicode MS"/>
                <a:cs typeface="Arial Unicode MS"/>
              </a:rPr>
              <a:t>@</a:t>
            </a:r>
            <a:r>
              <a:rPr lang="en-US" dirty="0" err="1"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Unicode MS"/>
                <a:cs typeface="Arial Unicode MS"/>
              </a:rPr>
              <a:t>jerrydantonio</a:t>
            </a:r>
            <a:endParaRPr lang="en-US"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Unicode MS"/>
              <a:cs typeface="Arial Unicode MS"/>
            </a:endParaRPr>
          </a:p>
        </p:txBody>
      </p:sp>
    </p:spTree>
    <p:extLst>
      <p:ext uri="{BB962C8B-B14F-4D97-AF65-F5344CB8AC3E}">
        <p14:creationId xmlns:p14="http://schemas.microsoft.com/office/powerpoint/2010/main" val="3603846468"/>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inanc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654598"/>
          </a:xfrm>
          <a:prstGeom prst="rect">
            <a:avLst/>
          </a:prstGeom>
        </p:spPr>
      </p:pic>
    </p:spTree>
    <p:extLst>
      <p:ext uri="{BB962C8B-B14F-4D97-AF65-F5344CB8AC3E}">
        <p14:creationId xmlns:p14="http://schemas.microsoft.com/office/powerpoint/2010/main" val="2396955918"/>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back-to-the-future-delorean.jpg"/>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567963" y="0"/>
            <a:ext cx="12192000" cy="6858000"/>
          </a:xfrm>
          <a:prstGeom prst="rect">
            <a:avLst/>
          </a:prstGeom>
        </p:spPr>
      </p:pic>
    </p:spTree>
    <p:extLst>
      <p:ext uri="{BB962C8B-B14F-4D97-AF65-F5344CB8AC3E}">
        <p14:creationId xmlns:p14="http://schemas.microsoft.com/office/powerpoint/2010/main" val="3574631022"/>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uture 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8064500" cy="5905500"/>
          </a:xfrm>
          <a:prstGeom prst="rect">
            <a:avLst/>
          </a:prstGeom>
        </p:spPr>
      </p:pic>
    </p:spTree>
    <p:extLst>
      <p:ext uri="{BB962C8B-B14F-4D97-AF65-F5344CB8AC3E}">
        <p14:creationId xmlns:p14="http://schemas.microsoft.com/office/powerpoint/2010/main" val="1598534664"/>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uture 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702014"/>
          </a:xfrm>
          <a:prstGeom prst="rect">
            <a:avLst/>
          </a:prstGeom>
        </p:spPr>
      </p:pic>
    </p:spTree>
    <p:extLst>
      <p:ext uri="{BB962C8B-B14F-4D97-AF65-F5344CB8AC3E}">
        <p14:creationId xmlns:p14="http://schemas.microsoft.com/office/powerpoint/2010/main" val="1736713416"/>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HIELD-cast.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7097" y="0"/>
            <a:ext cx="12192000" cy="6858000"/>
          </a:xfrm>
          <a:prstGeom prst="rect">
            <a:avLst/>
          </a:prstGeom>
        </p:spPr>
      </p:pic>
    </p:spTree>
    <p:extLst>
      <p:ext uri="{BB962C8B-B14F-4D97-AF65-F5344CB8AC3E}">
        <p14:creationId xmlns:p14="http://schemas.microsoft.com/office/powerpoint/2010/main" val="1810584284"/>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gent 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504597"/>
          </a:xfrm>
          <a:prstGeom prst="rect">
            <a:avLst/>
          </a:prstGeom>
        </p:spPr>
      </p:pic>
    </p:spTree>
    <p:extLst>
      <p:ext uri="{BB962C8B-B14F-4D97-AF65-F5344CB8AC3E}">
        <p14:creationId xmlns:p14="http://schemas.microsoft.com/office/powerpoint/2010/main" val="3059936863"/>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O3_super_mutants_line-up.png"/>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0" y="1011200"/>
            <a:ext cx="9144000" cy="4455828"/>
          </a:xfrm>
          <a:prstGeom prst="rect">
            <a:avLst/>
          </a:prstGeom>
        </p:spPr>
      </p:pic>
    </p:spTree>
    <p:extLst>
      <p:ext uri="{BB962C8B-B14F-4D97-AF65-F5344CB8AC3E}">
        <p14:creationId xmlns:p14="http://schemas.microsoft.com/office/powerpoint/2010/main" val="3251232927"/>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 Black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Black .thmx</Template>
  <TotalTime>785</TotalTime>
  <Words>4048</Words>
  <Application>Microsoft Macintosh PowerPoint</Application>
  <PresentationFormat>On-screen Show (4:3)</PresentationFormat>
  <Paragraphs>378</Paragraphs>
  <Slides>28</Slides>
  <Notes>28</Notes>
  <HiddenSlides>0</HiddenSlides>
  <MMClips>0</MMClips>
  <ScaleCrop>false</ScaleCrop>
  <HeadingPairs>
    <vt:vector size="4" baseType="variant">
      <vt:variant>
        <vt:lpstr>Theme</vt:lpstr>
      </vt:variant>
      <vt:variant>
        <vt:i4>1</vt:i4>
      </vt:variant>
      <vt:variant>
        <vt:lpstr>Slide Titles</vt:lpstr>
      </vt:variant>
      <vt:variant>
        <vt:i4>28</vt:i4>
      </vt:variant>
    </vt:vector>
  </HeadingPairs>
  <TitlesOfParts>
    <vt:vector size="29" baseType="lpstr">
      <vt:lpstr> Black </vt:lpstr>
      <vt:lpstr>Ruby Concurrency Jerry D’Antonio @jerrydantonio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Write Code!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Jerry D'Antonio</dc:creator>
  <cp:lastModifiedBy>Jerry D'Antonio</cp:lastModifiedBy>
  <cp:revision>118</cp:revision>
  <dcterms:created xsi:type="dcterms:W3CDTF">2013-10-15T22:49:47Z</dcterms:created>
  <dcterms:modified xsi:type="dcterms:W3CDTF">2014-01-07T19:01:38Z</dcterms:modified>
</cp:coreProperties>
</file>